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  <p:sldMasterId id="2147484246" r:id="rId2"/>
    <p:sldMasterId id="2147484258" r:id="rId3"/>
  </p:sldMasterIdLst>
  <p:notesMasterIdLst>
    <p:notesMasterId r:id="rId44"/>
  </p:notesMasterIdLst>
  <p:handoutMasterIdLst>
    <p:handoutMasterId r:id="rId45"/>
  </p:handoutMasterIdLst>
  <p:sldIdLst>
    <p:sldId id="351" r:id="rId4"/>
    <p:sldId id="602" r:id="rId5"/>
    <p:sldId id="558" r:id="rId6"/>
    <p:sldId id="559" r:id="rId7"/>
    <p:sldId id="560" r:id="rId8"/>
    <p:sldId id="561" r:id="rId9"/>
    <p:sldId id="562" r:id="rId10"/>
    <p:sldId id="563" r:id="rId11"/>
    <p:sldId id="564" r:id="rId12"/>
    <p:sldId id="565" r:id="rId13"/>
    <p:sldId id="566" r:id="rId14"/>
    <p:sldId id="593" r:id="rId15"/>
    <p:sldId id="594" r:id="rId16"/>
    <p:sldId id="596" r:id="rId17"/>
    <p:sldId id="567" r:id="rId18"/>
    <p:sldId id="568" r:id="rId19"/>
    <p:sldId id="569" r:id="rId20"/>
    <p:sldId id="570" r:id="rId21"/>
    <p:sldId id="571" r:id="rId22"/>
    <p:sldId id="572" r:id="rId23"/>
    <p:sldId id="573" r:id="rId24"/>
    <p:sldId id="574" r:id="rId25"/>
    <p:sldId id="575" r:id="rId26"/>
    <p:sldId id="576" r:id="rId27"/>
    <p:sldId id="577" r:id="rId28"/>
    <p:sldId id="578" r:id="rId29"/>
    <p:sldId id="579" r:id="rId30"/>
    <p:sldId id="580" r:id="rId31"/>
    <p:sldId id="581" r:id="rId32"/>
    <p:sldId id="582" r:id="rId33"/>
    <p:sldId id="583" r:id="rId34"/>
    <p:sldId id="480" r:id="rId35"/>
    <p:sldId id="585" r:id="rId36"/>
    <p:sldId id="591" r:id="rId37"/>
    <p:sldId id="587" r:id="rId38"/>
    <p:sldId id="588" r:id="rId39"/>
    <p:sldId id="589" r:id="rId40"/>
    <p:sldId id="590" r:id="rId41"/>
    <p:sldId id="598" r:id="rId42"/>
    <p:sldId id="601" r:id="rId43"/>
  </p:sldIdLst>
  <p:sldSz cx="12192000" cy="6858000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0"/>
    <a:srgbClr val="66FF99"/>
    <a:srgbClr val="191919"/>
    <a:srgbClr val="5D7E9D"/>
    <a:srgbClr val="66FFFF"/>
    <a:srgbClr val="FFFF66"/>
    <a:srgbClr val="8000FF"/>
    <a:srgbClr val="FF00FF"/>
    <a:srgbClr val="FFFFFF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74" autoAdjust="0"/>
    <p:restoredTop sz="91837" autoAdjust="0"/>
  </p:normalViewPr>
  <p:slideViewPr>
    <p:cSldViewPr snapToObjects="1">
      <p:cViewPr varScale="1">
        <p:scale>
          <a:sx n="79" d="100"/>
          <a:sy n="79" d="100"/>
        </p:scale>
        <p:origin x="33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1" i="0" u="none" strike="noStrike" kern="1200" spc="0" baseline="0">
                <a:solidFill>
                  <a:schemeClr val="tx1"/>
                </a:solidFill>
                <a:latin typeface="Kokila" panose="020B0604020202020204" pitchFamily="34" charset="0"/>
                <a:ea typeface="+mn-ea"/>
                <a:cs typeface="Kokila" panose="020B0604020202020204" pitchFamily="34" charset="0"/>
              </a:defRPr>
            </a:pPr>
            <a:r>
              <a:rPr lang="en-US" b="1"/>
              <a:t>Reporting Rate and On-time Reporting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spc="0" baseline="0">
              <a:solidFill>
                <a:schemeClr val="tx1"/>
              </a:solidFill>
              <a:latin typeface="Kokila" panose="020B0604020202020204" pitchFamily="34" charset="0"/>
              <a:ea typeface="+mn-ea"/>
              <a:cs typeface="Kokila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Reporting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Kokila" panose="020B0604020202020204" pitchFamily="34" charset="0"/>
                    <a:ea typeface="+mn-ea"/>
                    <a:cs typeface="Kokila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Hospital summary dataset</c:v>
                </c:pt>
                <c:pt idx="1">
                  <c:v>Hospital indoor services dataset</c:v>
                </c:pt>
                <c:pt idx="2">
                  <c:v>IMNCI dataset </c:v>
                </c:pt>
                <c:pt idx="3">
                  <c:v>Safe motherhood program</c:v>
                </c:pt>
                <c:pt idx="4">
                  <c:v>Family planning program </c:v>
                </c:pt>
                <c:pt idx="5">
                  <c:v>GESI dataset</c:v>
                </c:pt>
                <c:pt idx="6">
                  <c:v>Outpatient morbidity page 4</c:v>
                </c:pt>
                <c:pt idx="7">
                  <c:v>Laboratory services dataset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48-408F-884B-4CC404AE72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Reporting rate on time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Kokila" panose="020B0604020202020204" pitchFamily="34" charset="0"/>
                    <a:ea typeface="+mn-ea"/>
                    <a:cs typeface="Kokila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Hospital summary dataset</c:v>
                </c:pt>
                <c:pt idx="1">
                  <c:v>Hospital indoor services dataset</c:v>
                </c:pt>
                <c:pt idx="2">
                  <c:v>IMNCI dataset </c:v>
                </c:pt>
                <c:pt idx="3">
                  <c:v>Safe motherhood program</c:v>
                </c:pt>
                <c:pt idx="4">
                  <c:v>Family planning program </c:v>
                </c:pt>
                <c:pt idx="5">
                  <c:v>GESI dataset</c:v>
                </c:pt>
                <c:pt idx="6">
                  <c:v>Outpatient morbidity page 4</c:v>
                </c:pt>
                <c:pt idx="7">
                  <c:v>Laboratory services dataset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50</c:v>
                </c:pt>
                <c:pt idx="1">
                  <c:v>58.3</c:v>
                </c:pt>
                <c:pt idx="2">
                  <c:v>66.7</c:v>
                </c:pt>
                <c:pt idx="3">
                  <c:v>50</c:v>
                </c:pt>
                <c:pt idx="4">
                  <c:v>41.7</c:v>
                </c:pt>
                <c:pt idx="5">
                  <c:v>50</c:v>
                </c:pt>
                <c:pt idx="6">
                  <c:v>56.6</c:v>
                </c:pt>
                <c:pt idx="7">
                  <c:v>58.3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48-408F-884B-4CC404AE72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53596288"/>
        <c:axId val="153597824"/>
      </c:barChart>
      <c:catAx>
        <c:axId val="153596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Kokila" panose="020B0604020202020204" pitchFamily="34" charset="0"/>
                <a:ea typeface="+mn-ea"/>
                <a:cs typeface="Kokila" panose="020B0604020202020204" pitchFamily="34" charset="0"/>
              </a:defRPr>
            </a:pPr>
            <a:endParaRPr lang="en-US"/>
          </a:p>
        </c:txPr>
        <c:crossAx val="153597824"/>
        <c:crosses val="autoZero"/>
        <c:auto val="1"/>
        <c:lblAlgn val="ctr"/>
        <c:lblOffset val="100"/>
        <c:noMultiLvlLbl val="0"/>
      </c:catAx>
      <c:valAx>
        <c:axId val="153597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Kokila" panose="020B0604020202020204" pitchFamily="34" charset="0"/>
                <a:ea typeface="+mn-ea"/>
                <a:cs typeface="Kokila" panose="020B0604020202020204" pitchFamily="34" charset="0"/>
              </a:defRPr>
            </a:pPr>
            <a:endParaRPr lang="en-US"/>
          </a:p>
        </c:txPr>
        <c:crossAx val="15359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Kokila" panose="020B0604020202020204" pitchFamily="34" charset="0"/>
              <a:ea typeface="+mn-ea"/>
              <a:cs typeface="Kokil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Kokila" panose="020B0604020202020204" pitchFamily="34" charset="0"/>
          <a:cs typeface="Kokila" panose="020B0604020202020204" pitchFamily="34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r>
              <a:rPr lang="en-US" b="1"/>
              <a:t>Governance and Management Standards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2077/78 (First round)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Governance</c:v>
                </c:pt>
                <c:pt idx="1">
                  <c:v>Organizational Managament </c:v>
                </c:pt>
                <c:pt idx="2">
                  <c:v>Human resource management and development </c:v>
                </c:pt>
                <c:pt idx="3">
                  <c:v>Financial management </c:v>
                </c:pt>
                <c:pt idx="4">
                  <c:v>Medical records and information management </c:v>
                </c:pt>
                <c:pt idx="5">
                  <c:v>Quality management </c:v>
                </c:pt>
              </c:strCache>
            </c:strRef>
          </c:cat>
          <c:val>
            <c:numRef>
              <c:f>Sheet1!$B$2:$B$7</c:f>
            </c:numRef>
          </c:val>
          <c:extLst>
            <c:ext xmlns:c16="http://schemas.microsoft.com/office/drawing/2014/chart" uri="{C3380CC4-5D6E-409C-BE32-E72D297353CC}">
              <c16:uniqueId val="{00000000-0983-4D20-859E-6F9DFBEE07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2079/80 (First Round)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Governance</c:v>
                </c:pt>
                <c:pt idx="1">
                  <c:v>Organizational Managament </c:v>
                </c:pt>
                <c:pt idx="2">
                  <c:v>Human resource management and development </c:v>
                </c:pt>
                <c:pt idx="3">
                  <c:v>Financial management </c:v>
                </c:pt>
                <c:pt idx="4">
                  <c:v>Medical records and information management </c:v>
                </c:pt>
                <c:pt idx="5">
                  <c:v>Quality management 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93</c:v>
                </c:pt>
                <c:pt idx="1">
                  <c:v>93</c:v>
                </c:pt>
                <c:pt idx="2">
                  <c:v>79</c:v>
                </c:pt>
                <c:pt idx="3">
                  <c:v>94</c:v>
                </c:pt>
                <c:pt idx="4">
                  <c:v>93</c:v>
                </c:pt>
                <c:pt idx="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83-4D20-859E-6F9DFBEE07D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 2080/81 (First round)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Governance</c:v>
                </c:pt>
                <c:pt idx="1">
                  <c:v>Organizational Managament </c:v>
                </c:pt>
                <c:pt idx="2">
                  <c:v>Human resource management and development </c:v>
                </c:pt>
                <c:pt idx="3">
                  <c:v>Financial management </c:v>
                </c:pt>
                <c:pt idx="4">
                  <c:v>Medical records and information management </c:v>
                </c:pt>
                <c:pt idx="5">
                  <c:v>Quality management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85</c:v>
                </c:pt>
                <c:pt idx="1">
                  <c:v>93</c:v>
                </c:pt>
                <c:pt idx="2">
                  <c:v>74</c:v>
                </c:pt>
                <c:pt idx="3">
                  <c:v>88</c:v>
                </c:pt>
                <c:pt idx="4">
                  <c:v>100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83-4D20-859E-6F9DFBEE0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500480"/>
        <c:axId val="154596480"/>
      </c:barChart>
      <c:catAx>
        <c:axId val="15450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4596480"/>
        <c:crosses val="autoZero"/>
        <c:auto val="1"/>
        <c:lblAlgn val="ctr"/>
        <c:lblOffset val="100"/>
        <c:noMultiLvlLbl val="0"/>
      </c:catAx>
      <c:valAx>
        <c:axId val="15459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450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Gill Sans Nova" panose="020B0602020104020203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r>
              <a:rPr lang="en-US" b="1"/>
              <a:t>Clinical Management Standards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2077/78 (first round)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OPD</c:v>
                </c:pt>
                <c:pt idx="1">
                  <c:v>Special clinic</c:v>
                </c:pt>
                <c:pt idx="2">
                  <c:v>Emergency</c:v>
                </c:pt>
                <c:pt idx="3">
                  <c:v>Emergency minor OT</c:v>
                </c:pt>
                <c:pt idx="4">
                  <c:v>Hospital pharmacy </c:v>
                </c:pt>
                <c:pt idx="5">
                  <c:v>Inpatient</c:v>
                </c:pt>
                <c:pt idx="6">
                  <c:v>Maternity </c:v>
                </c:pt>
                <c:pt idx="7">
                  <c:v>Surgery/Operation</c:v>
                </c:pt>
                <c:pt idx="8">
                  <c:v>Diagnostic and laboratory</c:v>
                </c:pt>
                <c:pt idx="9">
                  <c:v>Post-mortem and mortuary service</c:v>
                </c:pt>
                <c:pt idx="10">
                  <c:v>Medico-legal services</c:v>
                </c:pt>
                <c:pt idx="11">
                  <c:v>OCMC</c:v>
                </c:pt>
                <c:pt idx="12">
                  <c:v>Dental services</c:v>
                </c:pt>
              </c:strCache>
            </c:strRef>
          </c:cat>
          <c:val>
            <c:numRef>
              <c:f>Sheet1!$B$2:$B$14</c:f>
            </c:numRef>
          </c:val>
          <c:extLst>
            <c:ext xmlns:c16="http://schemas.microsoft.com/office/drawing/2014/chart" uri="{C3380CC4-5D6E-409C-BE32-E72D297353CC}">
              <c16:uniqueId val="{00000000-C27E-4477-B792-E00E262058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2079/80 (first round)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OPD</c:v>
                </c:pt>
                <c:pt idx="1">
                  <c:v>Special clinic</c:v>
                </c:pt>
                <c:pt idx="2">
                  <c:v>Emergency</c:v>
                </c:pt>
                <c:pt idx="3">
                  <c:v>Emergency minor OT</c:v>
                </c:pt>
                <c:pt idx="4">
                  <c:v>Hospital pharmacy </c:v>
                </c:pt>
                <c:pt idx="5">
                  <c:v>Inpatient</c:v>
                </c:pt>
                <c:pt idx="6">
                  <c:v>Maternity </c:v>
                </c:pt>
                <c:pt idx="7">
                  <c:v>Surgery/Operation</c:v>
                </c:pt>
                <c:pt idx="8">
                  <c:v>Diagnostic and laboratory</c:v>
                </c:pt>
                <c:pt idx="9">
                  <c:v>Post-mortem and mortuary service</c:v>
                </c:pt>
                <c:pt idx="10">
                  <c:v>Medico-legal services</c:v>
                </c:pt>
                <c:pt idx="11">
                  <c:v>OCMC</c:v>
                </c:pt>
                <c:pt idx="12">
                  <c:v>Dental services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51</c:v>
                </c:pt>
                <c:pt idx="1">
                  <c:v>75</c:v>
                </c:pt>
                <c:pt idx="2">
                  <c:v>82</c:v>
                </c:pt>
                <c:pt idx="3">
                  <c:v>85</c:v>
                </c:pt>
                <c:pt idx="4">
                  <c:v>67</c:v>
                </c:pt>
                <c:pt idx="5">
                  <c:v>94</c:v>
                </c:pt>
                <c:pt idx="6">
                  <c:v>88</c:v>
                </c:pt>
                <c:pt idx="7">
                  <c:v>71</c:v>
                </c:pt>
                <c:pt idx="8">
                  <c:v>87</c:v>
                </c:pt>
                <c:pt idx="9">
                  <c:v>75</c:v>
                </c:pt>
                <c:pt idx="10">
                  <c:v>46</c:v>
                </c:pt>
                <c:pt idx="11">
                  <c:v>55</c:v>
                </c:pt>
                <c:pt idx="1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7E-4477-B792-E00E262058C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 2080/81 (first round)</c:v>
                </c:pt>
              </c:strCache>
            </c:strRef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OPD</c:v>
                </c:pt>
                <c:pt idx="1">
                  <c:v>Special clinic</c:v>
                </c:pt>
                <c:pt idx="2">
                  <c:v>Emergency</c:v>
                </c:pt>
                <c:pt idx="3">
                  <c:v>Emergency minor OT</c:v>
                </c:pt>
                <c:pt idx="4">
                  <c:v>Hospital pharmacy </c:v>
                </c:pt>
                <c:pt idx="5">
                  <c:v>Inpatient</c:v>
                </c:pt>
                <c:pt idx="6">
                  <c:v>Maternity </c:v>
                </c:pt>
                <c:pt idx="7">
                  <c:v>Surgery/Operation</c:v>
                </c:pt>
                <c:pt idx="8">
                  <c:v>Diagnostic and laboratory</c:v>
                </c:pt>
                <c:pt idx="9">
                  <c:v>Post-mortem and mortuary service</c:v>
                </c:pt>
                <c:pt idx="10">
                  <c:v>Medico-legal services</c:v>
                </c:pt>
                <c:pt idx="11">
                  <c:v>OCMC</c:v>
                </c:pt>
                <c:pt idx="12">
                  <c:v>Dental services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51</c:v>
                </c:pt>
                <c:pt idx="1">
                  <c:v>75</c:v>
                </c:pt>
                <c:pt idx="2">
                  <c:v>82</c:v>
                </c:pt>
                <c:pt idx="3">
                  <c:v>85</c:v>
                </c:pt>
                <c:pt idx="4">
                  <c:v>67</c:v>
                </c:pt>
                <c:pt idx="5">
                  <c:v>94</c:v>
                </c:pt>
                <c:pt idx="6">
                  <c:v>88</c:v>
                </c:pt>
                <c:pt idx="7">
                  <c:v>71</c:v>
                </c:pt>
                <c:pt idx="8">
                  <c:v>87</c:v>
                </c:pt>
                <c:pt idx="9">
                  <c:v>75</c:v>
                </c:pt>
                <c:pt idx="10">
                  <c:v>46</c:v>
                </c:pt>
                <c:pt idx="11">
                  <c:v>55</c:v>
                </c:pt>
                <c:pt idx="1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7E-4477-B792-E00E26205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644480"/>
        <c:axId val="154646016"/>
      </c:barChart>
      <c:catAx>
        <c:axId val="15464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4646016"/>
        <c:crosses val="autoZero"/>
        <c:auto val="1"/>
        <c:lblAlgn val="ctr"/>
        <c:lblOffset val="100"/>
        <c:noMultiLvlLbl val="0"/>
      </c:catAx>
      <c:valAx>
        <c:axId val="154646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464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Gill Sans Nova" panose="020B0602020104020203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r>
              <a:rPr lang="en-US" b="1"/>
              <a:t>Hospital Support Services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2077/78 (first round)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CSSD</c:v>
                </c:pt>
                <c:pt idx="1">
                  <c:v>Laundry</c:v>
                </c:pt>
                <c:pt idx="2">
                  <c:v>Housekeeping</c:v>
                </c:pt>
                <c:pt idx="3">
                  <c:v>Repair, Maintenance and power system</c:v>
                </c:pt>
                <c:pt idx="4">
                  <c:v>Water suppply</c:v>
                </c:pt>
                <c:pt idx="5">
                  <c:v>Hospital waste management </c:v>
                </c:pt>
                <c:pt idx="6">
                  <c:v>Safety and security</c:v>
                </c:pt>
                <c:pt idx="7">
                  <c:v>Transportation and communication </c:v>
                </c:pt>
                <c:pt idx="8">
                  <c:v>Store</c:v>
                </c:pt>
                <c:pt idx="9">
                  <c:v>Hospital Canteen</c:v>
                </c:pt>
                <c:pt idx="10">
                  <c:v>Social Service Unit </c:v>
                </c:pt>
              </c:strCache>
            </c:strRef>
          </c:cat>
          <c:val>
            <c:numRef>
              <c:f>Sheet1!$B$2:$B$12</c:f>
            </c:numRef>
          </c:val>
          <c:extLst>
            <c:ext xmlns:c16="http://schemas.microsoft.com/office/drawing/2014/chart" uri="{C3380CC4-5D6E-409C-BE32-E72D297353CC}">
              <c16:uniqueId val="{00000000-3D2A-458F-9B62-535B30C2A7C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2079/80 (first round)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CSSD</c:v>
                </c:pt>
                <c:pt idx="1">
                  <c:v>Laundry</c:v>
                </c:pt>
                <c:pt idx="2">
                  <c:v>Housekeeping</c:v>
                </c:pt>
                <c:pt idx="3">
                  <c:v>Repair, Maintenance and power system</c:v>
                </c:pt>
                <c:pt idx="4">
                  <c:v>Water suppply</c:v>
                </c:pt>
                <c:pt idx="5">
                  <c:v>Hospital waste management </c:v>
                </c:pt>
                <c:pt idx="6">
                  <c:v>Safety and security</c:v>
                </c:pt>
                <c:pt idx="7">
                  <c:v>Transportation and communication </c:v>
                </c:pt>
                <c:pt idx="8">
                  <c:v>Store</c:v>
                </c:pt>
                <c:pt idx="9">
                  <c:v>Hospital Canteen</c:v>
                </c:pt>
                <c:pt idx="10">
                  <c:v>Social Service Unit 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89</c:v>
                </c:pt>
                <c:pt idx="1">
                  <c:v>84</c:v>
                </c:pt>
                <c:pt idx="2">
                  <c:v>53</c:v>
                </c:pt>
                <c:pt idx="3">
                  <c:v>92</c:v>
                </c:pt>
                <c:pt idx="4">
                  <c:v>75</c:v>
                </c:pt>
                <c:pt idx="5">
                  <c:v>59</c:v>
                </c:pt>
                <c:pt idx="6">
                  <c:v>47</c:v>
                </c:pt>
                <c:pt idx="7">
                  <c:v>38</c:v>
                </c:pt>
                <c:pt idx="8">
                  <c:v>71</c:v>
                </c:pt>
                <c:pt idx="9">
                  <c:v>62</c:v>
                </c:pt>
                <c:pt idx="10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2A-458F-9B62-535B30C2A7C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 2080/81 (first round)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Gill Sans Nova" panose="020B06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CSSD</c:v>
                </c:pt>
                <c:pt idx="1">
                  <c:v>Laundry</c:v>
                </c:pt>
                <c:pt idx="2">
                  <c:v>Housekeeping</c:v>
                </c:pt>
                <c:pt idx="3">
                  <c:v>Repair, Maintenance and power system</c:v>
                </c:pt>
                <c:pt idx="4">
                  <c:v>Water suppply</c:v>
                </c:pt>
                <c:pt idx="5">
                  <c:v>Hospital waste management </c:v>
                </c:pt>
                <c:pt idx="6">
                  <c:v>Safety and security</c:v>
                </c:pt>
                <c:pt idx="7">
                  <c:v>Transportation and communication </c:v>
                </c:pt>
                <c:pt idx="8">
                  <c:v>Store</c:v>
                </c:pt>
                <c:pt idx="9">
                  <c:v>Hospital Canteen</c:v>
                </c:pt>
                <c:pt idx="10">
                  <c:v>Social Service Unit 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79</c:v>
                </c:pt>
                <c:pt idx="1">
                  <c:v>68</c:v>
                </c:pt>
                <c:pt idx="2">
                  <c:v>60</c:v>
                </c:pt>
                <c:pt idx="3">
                  <c:v>92</c:v>
                </c:pt>
                <c:pt idx="4">
                  <c:v>100</c:v>
                </c:pt>
                <c:pt idx="5">
                  <c:v>47</c:v>
                </c:pt>
                <c:pt idx="6">
                  <c:v>47</c:v>
                </c:pt>
                <c:pt idx="7">
                  <c:v>88</c:v>
                </c:pt>
                <c:pt idx="8">
                  <c:v>71</c:v>
                </c:pt>
                <c:pt idx="9">
                  <c:v>56</c:v>
                </c:pt>
                <c:pt idx="1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2A-458F-9B62-535B30C2A7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841088"/>
        <c:axId val="158855168"/>
      </c:barChart>
      <c:catAx>
        <c:axId val="158841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8855168"/>
        <c:crosses val="autoZero"/>
        <c:auto val="1"/>
        <c:lblAlgn val="ctr"/>
        <c:lblOffset val="100"/>
        <c:noMultiLvlLbl val="0"/>
      </c:catAx>
      <c:valAx>
        <c:axId val="15885516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Gill Sans Nova" panose="020B0602020104020203" pitchFamily="34" charset="0"/>
                <a:ea typeface="+mn-ea"/>
                <a:cs typeface="+mn-cs"/>
              </a:defRPr>
            </a:pPr>
            <a:endParaRPr lang="en-US"/>
          </a:p>
        </c:txPr>
        <c:crossAx val="158841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Gill Sans Nova" panose="020B06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Gill Sans Nova" panose="020B06020201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17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4817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4BE5FE-588D-454D-AC06-DF6E873F5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26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438" y="698500"/>
            <a:ext cx="6207125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085"/>
            <a:ext cx="5486400" cy="41912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6553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6553"/>
            <a:ext cx="2971800" cy="46569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1A13AED-B343-468A-AD64-F73CD5306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13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A13AED-B343-468A-AD64-F73CD530628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6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7DFE5-08F9-47E3-9191-8BA07D27C3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3" descr="subtlegri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r="3125"/>
          <a:stretch>
            <a:fillRect/>
          </a:stretch>
        </p:blipFill>
        <p:spPr bwMode="auto">
          <a:xfrm>
            <a:off x="0" y="0"/>
            <a:ext cx="12192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219832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F9B72-6E76-4331-B0DA-4A9850169B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535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5953D-B5C5-4E7F-BA88-537E025873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74595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4FAD-3BA8-4E6D-8397-F86B8721EA55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41451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327" y="110840"/>
            <a:ext cx="9947564" cy="768626"/>
          </a:xfr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D69C-DAFE-4940-92BF-92F5B2031A4A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90598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1A3-2049-4637-B732-4768F5320ED4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21500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3D3C-0826-4CEB-9B55-622E6DE14164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41167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C3DB-1A87-4FF7-9A67-4496849F2C78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69550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7369-0D73-479B-A52A-437732AF4180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06054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BCE6-BF65-49DE-90CE-64EEB4B0ED1D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97799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1C2B6-E232-4686-A5AB-465B17A628CC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1879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40ED9-185C-4299-9EAB-B2562EBD38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74506"/>
      </p:ext>
    </p:extLst>
  </p:cSld>
  <p:clrMapOvr>
    <a:masterClrMapping/>
  </p:clrMapOvr>
  <p:transition spd="slow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9070-890F-47B9-AF2A-7E6169D2BD6B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27416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3EA4-FC1B-4915-9948-2035BAA2F0F5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79636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ADE5-5D4A-4A23-B53E-47D18D71CF8C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9950"/>
      </p:ext>
    </p:extLst>
  </p:cSld>
  <p:clrMapOvr>
    <a:masterClrMapping/>
  </p:clrMapOvr>
  <p:transition spd="slow">
    <p:cove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4FAD-3BA8-4E6D-8397-F86B8721EA55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9410"/>
      </p:ext>
    </p:extLst>
  </p:cSld>
  <p:clrMapOvr>
    <a:masterClrMapping/>
  </p:clrMapOvr>
  <p:transition spd="slow">
    <p:cove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327" y="110840"/>
            <a:ext cx="9947564" cy="768626"/>
          </a:xfr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D69C-DAFE-4940-92BF-92F5B2031A4A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52396"/>
      </p:ext>
    </p:extLst>
  </p:cSld>
  <p:clrMapOvr>
    <a:masterClrMapping/>
  </p:clrMapOvr>
  <p:transition spd="slow">
    <p:cover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1A3-2049-4637-B732-4768F5320ED4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98908"/>
      </p:ext>
    </p:extLst>
  </p:cSld>
  <p:clrMapOvr>
    <a:masterClrMapping/>
  </p:clrMapOvr>
  <p:transition spd="slow">
    <p:cover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3D3C-0826-4CEB-9B55-622E6DE14164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54583"/>
      </p:ext>
    </p:extLst>
  </p:cSld>
  <p:clrMapOvr>
    <a:masterClrMapping/>
  </p:clrMapOvr>
  <p:transition spd="slow">
    <p:cover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EC3DB-1A87-4FF7-9A67-4496849F2C78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2753"/>
      </p:ext>
    </p:extLst>
  </p:cSld>
  <p:clrMapOvr>
    <a:masterClrMapping/>
  </p:clrMapOvr>
  <p:transition spd="slow">
    <p:cover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7369-0D73-479B-A52A-437732AF4180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05263"/>
      </p:ext>
    </p:extLst>
  </p:cSld>
  <p:clrMapOvr>
    <a:masterClrMapping/>
  </p:clrMapOvr>
  <p:transition spd="slow">
    <p:cover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BCE6-BF65-49DE-90CE-64EEB4B0ED1D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8801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3162C-F421-44CD-B844-333FD0960D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82690"/>
      </p:ext>
    </p:extLst>
  </p:cSld>
  <p:clrMapOvr>
    <a:masterClrMapping/>
  </p:clrMapOvr>
  <p:transition spd="slow">
    <p:cover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1C2B6-E232-4686-A5AB-465B17A628CC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80448"/>
      </p:ext>
    </p:extLst>
  </p:cSld>
  <p:clrMapOvr>
    <a:masterClrMapping/>
  </p:clrMapOvr>
  <p:transition spd="slow">
    <p:cover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9070-890F-47B9-AF2A-7E6169D2BD6B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0223"/>
      </p:ext>
    </p:extLst>
  </p:cSld>
  <p:clrMapOvr>
    <a:masterClrMapping/>
  </p:clrMapOvr>
  <p:transition spd="slow">
    <p:cover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3EA4-FC1B-4915-9948-2035BAA2F0F5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07099"/>
      </p:ext>
    </p:extLst>
  </p:cSld>
  <p:clrMapOvr>
    <a:masterClrMapping/>
  </p:clrMapOvr>
  <p:transition spd="slow">
    <p:cover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ADE5-5D4A-4A23-B53E-47D18D71CF8C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8474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C5D2A-3CA6-49DB-811D-725EE14175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6379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B9C05-D784-4B43-982E-00958E7786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9638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3D2059-D7C9-4F4C-A9AE-8AE509E3E2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7590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21F8-2F78-4DAA-BE24-E5C6A90917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085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B4CF1-E809-4B3C-8A09-5F8F2DECC0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13034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D3CB4-208D-45EA-B567-AA3B55DDE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165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gi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41B1E1-1898-4696-B85C-53FF08557E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7" descr="subtlegri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r="3125"/>
          <a:stretch>
            <a:fillRect/>
          </a:stretch>
        </p:blipFill>
        <p:spPr bwMode="auto">
          <a:xfrm>
            <a:off x="0" y="-17463"/>
            <a:ext cx="12192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722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24" r:id="rId2"/>
    <p:sldLayoutId id="2147484225" r:id="rId3"/>
    <p:sldLayoutId id="2147484226" r:id="rId4"/>
    <p:sldLayoutId id="2147484227" r:id="rId5"/>
    <p:sldLayoutId id="2147484228" r:id="rId6"/>
    <p:sldLayoutId id="2147484229" r:id="rId7"/>
    <p:sldLayoutId id="2147484230" r:id="rId8"/>
    <p:sldLayoutId id="2147484231" r:id="rId9"/>
    <p:sldLayoutId id="2147484232" r:id="rId10"/>
    <p:sldLayoutId id="2147484233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9557" y="53372"/>
            <a:ext cx="10108406" cy="69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DDDB-E6B2-46D5-8DF7-28543A47FF5B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5" descr=" flag(010)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401" y="1"/>
            <a:ext cx="444599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om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79"/>
            <a:ext cx="695400" cy="58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42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</p:sldLayoutIdLst>
  <p:transition spd="slow">
    <p:cover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9557" y="53372"/>
            <a:ext cx="10108406" cy="69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DDDB-E6B2-46D5-8DF7-28543A47FF5B}" type="datetime1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5289-5F71-4AE7-A4C8-0A7E9305375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5" descr=" flag(010)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7963" y="0"/>
            <a:ext cx="814037" cy="100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om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8"/>
            <a:ext cx="11906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95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9" r:id="rId1"/>
    <p:sldLayoutId id="2147484260" r:id="rId2"/>
    <p:sldLayoutId id="2147484261" r:id="rId3"/>
    <p:sldLayoutId id="2147484262" r:id="rId4"/>
    <p:sldLayoutId id="2147484263" r:id="rId5"/>
    <p:sldLayoutId id="2147484264" r:id="rId6"/>
    <p:sldLayoutId id="2147484265" r:id="rId7"/>
    <p:sldLayoutId id="2147484266" r:id="rId8"/>
    <p:sldLayoutId id="2147484267" r:id="rId9"/>
    <p:sldLayoutId id="2147484268" r:id="rId10"/>
    <p:sldLayoutId id="2147484269" r:id="rId11"/>
  </p:sldLayoutIdLst>
  <p:transition spd="slow">
    <p:cover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4A7689-F671-4EDE-A0EF-D3AC84E2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542B9F-6164-AF2E-1E73-F10CA784D53F}"/>
              </a:ext>
            </a:extLst>
          </p:cNvPr>
          <p:cNvSpPr txBox="1">
            <a:spLocks/>
          </p:cNvSpPr>
          <p:nvPr/>
        </p:nvSpPr>
        <p:spPr>
          <a:xfrm>
            <a:off x="443372" y="1270320"/>
            <a:ext cx="11305256" cy="163753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ne-N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</a:br>
            <a:r>
              <a:rPr kumimoji="0" lang="ne-N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अस्पतालबाट संचालित स्वास्थ्य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 </a:t>
            </a:r>
            <a:r>
              <a:rPr kumimoji="0" lang="ne-N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सेवाहरुको </a:t>
            </a:r>
            <a:br>
              <a:rPr kumimoji="0" lang="ne-N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</a:br>
            <a:r>
              <a:rPr kumimoji="0" lang="ne-NP" altLang="en-US" sz="5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प्रगति समीक्षा गोष्ठी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096B8A-75CB-9EC6-E4BB-290C95093047}"/>
              </a:ext>
            </a:extLst>
          </p:cNvPr>
          <p:cNvSpPr txBox="1"/>
          <p:nvPr/>
        </p:nvSpPr>
        <p:spPr>
          <a:xfrm>
            <a:off x="443372" y="2924944"/>
            <a:ext cx="11305256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आर्थिक वर्ष २०८०/८१ 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4306AD8-D00A-AB89-7E69-69C2DA9A6A09}"/>
              </a:ext>
            </a:extLst>
          </p:cNvPr>
          <p:cNvSpPr txBox="1">
            <a:spLocks/>
          </p:cNvSpPr>
          <p:nvPr/>
        </p:nvSpPr>
        <p:spPr>
          <a:xfrm>
            <a:off x="443372" y="3867112"/>
            <a:ext cx="11522360" cy="2262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अस्पतालको नाम:</a:t>
            </a:r>
            <a:r>
              <a:rPr lang="en-US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जिल्ला:</a:t>
            </a:r>
          </a:p>
          <a:p>
            <a:pPr fontAlgn="auto">
              <a:spcAft>
                <a:spcPts val="0"/>
              </a:spcAft>
            </a:pP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प्रस्तुत</a:t>
            </a: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ea typeface="Calibri"/>
                <a:cs typeface="Kokila" panose="020B0604020202020204" pitchFamily="34" charset="0"/>
              </a:rPr>
              <a:t>कर्ता</a:t>
            </a: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:</a:t>
            </a:r>
          </a:p>
          <a:p>
            <a:pPr fontAlgn="auto">
              <a:spcAft>
                <a:spcPts val="0"/>
              </a:spcAft>
            </a:pPr>
            <a:r>
              <a:rPr lang="ne-NP" sz="3000" b="1" dirty="0">
                <a:solidFill>
                  <a:srgbClr val="00206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पद:</a:t>
            </a:r>
            <a:endParaRPr lang="en-US" sz="3000" b="1" dirty="0">
              <a:solidFill>
                <a:srgbClr val="00206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9444EE-8E5A-CDC1-D9FD-E3E55913798C}"/>
              </a:ext>
            </a:extLst>
          </p:cNvPr>
          <p:cNvSpPr txBox="1"/>
          <p:nvPr/>
        </p:nvSpPr>
        <p:spPr>
          <a:xfrm>
            <a:off x="443372" y="6240471"/>
            <a:ext cx="11901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e-NP" dirty="0"/>
              <a:t>नोट प्रस्तुतिकरणमा  गत आर्थिक वर्ष वार्षिक र आ ब २०८०।८१ को फाल्गुण मसान्त सम्मको समावेश  गर्नु हुन</a:t>
            </a:r>
          </a:p>
          <a:p>
            <a:r>
              <a:rPr lang="ne-NP" dirty="0"/>
              <a:t>थप स्लाईड आवश्यक भए थप गर्नु हुन तर टेम्प्लेटमा भएको कुनैपनि स्लाईड भएको स्लाईड नहटाउनु होला ।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16299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C49A85-F18C-F819-3728-583F3CADE7D7}"/>
              </a:ext>
            </a:extLst>
          </p:cNvPr>
          <p:cNvSpPr txBox="1"/>
          <p:nvPr/>
        </p:nvSpPr>
        <p:spPr>
          <a:xfrm>
            <a:off x="839416" y="-27384"/>
            <a:ext cx="1008112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वित्तीय प्रगति </a:t>
            </a: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विवरण आ. व </a:t>
            </a:r>
            <a:r>
              <a:rPr lang="ne-N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२०८०/८१  फागुन मसान्त सम्म</a:t>
            </a:r>
            <a:endParaRPr lang="en-US" sz="2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2201DF-0971-ADE1-380E-4A03B9731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9951"/>
              </p:ext>
            </p:extLst>
          </p:nvPr>
        </p:nvGraphicFramePr>
        <p:xfrm>
          <a:off x="83332" y="945182"/>
          <a:ext cx="12036658" cy="4716066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3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13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5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Budget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Budget Allocated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Budget Released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Budget Expenditure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Irregularities (BERUJU)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Amount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Clearances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% Clearances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Capital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18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Recurrent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9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82290" marR="8229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596993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11E6981-F285-A1C5-48D8-1F84A080D1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0376282"/>
              </p:ext>
            </p:extLst>
          </p:nvPr>
        </p:nvGraphicFramePr>
        <p:xfrm>
          <a:off x="335360" y="764705"/>
          <a:ext cx="11701300" cy="586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EC8BC1-F293-3746-1288-E244336F745F}"/>
              </a:ext>
            </a:extLst>
          </p:cNvPr>
          <p:cNvSpPr txBox="1"/>
          <p:nvPr/>
        </p:nvSpPr>
        <p:spPr>
          <a:xfrm>
            <a:off x="803412" y="1"/>
            <a:ext cx="10225136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DHIS</a:t>
            </a:r>
            <a:r>
              <a:rPr lang="en-US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2 </a:t>
            </a:r>
            <a:r>
              <a:rPr lang="ne-NP" sz="32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प्रतिवेदनको अवस्था – आ. व </a:t>
            </a:r>
            <a:r>
              <a:rPr lang="ne-N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२०८०/८१ फागुन मसान्त सम्म</a:t>
            </a:r>
            <a:endParaRPr lang="ne-NP" sz="1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27578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7D2C31-C8DB-155D-38F6-FF426235BF3D}"/>
              </a:ext>
            </a:extLst>
          </p:cNvPr>
          <p:cNvSpPr/>
          <p:nvPr/>
        </p:nvSpPr>
        <p:spPr>
          <a:xfrm>
            <a:off x="856810" y="8620"/>
            <a:ext cx="10406372" cy="5232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Nova" panose="020B0602020104020203" pitchFamily="34" charset="0"/>
                <a:ea typeface="+mn-ea"/>
                <a:cs typeface="Kokila" panose="020B0604020202020204" pitchFamily="34" charset="0"/>
              </a:rPr>
              <a:t>Trend of Minimum Service Standards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Nova" panose="020B0602020104020203" pitchFamily="34" charset="0"/>
              <a:ea typeface="+mn-ea"/>
              <a:cs typeface="Kokila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FC8ACAA-D226-C305-BEC8-23FAD03252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274253"/>
              </p:ext>
            </p:extLst>
          </p:nvPr>
        </p:nvGraphicFramePr>
        <p:xfrm>
          <a:off x="299356" y="728700"/>
          <a:ext cx="115212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5719300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7D2C31-C8DB-155D-38F6-FF426235BF3D}"/>
              </a:ext>
            </a:extLst>
          </p:cNvPr>
          <p:cNvSpPr/>
          <p:nvPr/>
        </p:nvSpPr>
        <p:spPr>
          <a:xfrm>
            <a:off x="856810" y="-91"/>
            <a:ext cx="10406372" cy="5232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Nova" panose="020B0602020104020203" pitchFamily="34" charset="0"/>
                <a:ea typeface="+mn-ea"/>
                <a:cs typeface="Kokila" panose="020B0604020202020204" pitchFamily="34" charset="0"/>
              </a:rPr>
              <a:t>Trend of Minimum Service Standards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Nova" panose="020B0602020104020203" pitchFamily="34" charset="0"/>
              <a:ea typeface="+mn-ea"/>
              <a:cs typeface="Kokila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046A7D7-661D-597D-EED9-6B6346589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1017731"/>
              </p:ext>
            </p:extLst>
          </p:nvPr>
        </p:nvGraphicFramePr>
        <p:xfrm>
          <a:off x="227348" y="836713"/>
          <a:ext cx="11701300" cy="5537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268475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7D2C31-C8DB-155D-38F6-FF426235BF3D}"/>
              </a:ext>
            </a:extLst>
          </p:cNvPr>
          <p:cNvSpPr/>
          <p:nvPr/>
        </p:nvSpPr>
        <p:spPr>
          <a:xfrm>
            <a:off x="856810" y="-91"/>
            <a:ext cx="10406372" cy="5232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Nova" panose="020B0602020104020203" pitchFamily="34" charset="0"/>
                <a:ea typeface="+mn-ea"/>
                <a:cs typeface="Kokila" panose="020B0604020202020204" pitchFamily="34" charset="0"/>
              </a:rPr>
              <a:t>Trend of Minimum Service Standards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Nova" panose="020B0602020104020203" pitchFamily="34" charset="0"/>
              <a:ea typeface="+mn-ea"/>
              <a:cs typeface="Kokila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94D0A44-3484-B10B-F1F2-70F92DEABC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1972391"/>
              </p:ext>
            </p:extLst>
          </p:nvPr>
        </p:nvGraphicFramePr>
        <p:xfrm>
          <a:off x="119336" y="620688"/>
          <a:ext cx="11989332" cy="586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8218916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2F9A86-FAED-C1CB-58D5-DCF554542BB9}"/>
              </a:ext>
            </a:extLst>
          </p:cNvPr>
          <p:cNvSpPr txBox="1"/>
          <p:nvPr/>
        </p:nvSpPr>
        <p:spPr>
          <a:xfrm>
            <a:off x="839416" y="1"/>
            <a:ext cx="10189132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Key Performance Service Indicators</a:t>
            </a:r>
            <a:endParaRPr lang="ne-NP" sz="1600" b="1" dirty="0">
              <a:solidFill>
                <a:prstClr val="whit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7FB912-B632-5DB7-5146-1E9FE67FA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52997"/>
              </p:ext>
            </p:extLst>
          </p:nvPr>
        </p:nvGraphicFramePr>
        <p:xfrm>
          <a:off x="234396" y="646332"/>
          <a:ext cx="11819138" cy="6370320"/>
        </p:xfrm>
        <a:graphic>
          <a:graphicData uri="http://schemas.openxmlformats.org/drawingml/2006/table">
            <a:tbl>
              <a:tblPr/>
              <a:tblGrid>
                <a:gridCol w="391986">
                  <a:extLst>
                    <a:ext uri="{9D8B030D-6E8A-4147-A177-3AD203B41FA5}">
                      <a16:colId xmlns:a16="http://schemas.microsoft.com/office/drawing/2014/main" val="3462851594"/>
                    </a:ext>
                  </a:extLst>
                </a:gridCol>
                <a:gridCol w="1093137">
                  <a:extLst>
                    <a:ext uri="{9D8B030D-6E8A-4147-A177-3AD203B41FA5}">
                      <a16:colId xmlns:a16="http://schemas.microsoft.com/office/drawing/2014/main" val="1149434772"/>
                    </a:ext>
                  </a:extLst>
                </a:gridCol>
                <a:gridCol w="5110246">
                  <a:extLst>
                    <a:ext uri="{9D8B030D-6E8A-4147-A177-3AD203B41FA5}">
                      <a16:colId xmlns:a16="http://schemas.microsoft.com/office/drawing/2014/main" val="346183805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4241787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31535096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0949777"/>
                    </a:ext>
                  </a:extLst>
                </a:gridCol>
                <a:gridCol w="862992">
                  <a:extLst>
                    <a:ext uri="{9D8B030D-6E8A-4147-A177-3AD203B41FA5}">
                      <a16:colId xmlns:a16="http://schemas.microsoft.com/office/drawing/2014/main" val="1177744921"/>
                    </a:ext>
                  </a:extLst>
                </a:gridCol>
                <a:gridCol w="1922377">
                  <a:extLst>
                    <a:ext uri="{9D8B030D-6E8A-4147-A177-3AD203B41FA5}">
                      <a16:colId xmlns:a16="http://schemas.microsoft.com/office/drawing/2014/main" val="1118440145"/>
                    </a:ext>
                  </a:extLst>
                </a:gridCol>
              </a:tblGrid>
              <a:tr h="161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SN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Key Service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Standards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2079/80</a:t>
                      </a: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2080/81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Rational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562180"/>
                  </a:ext>
                </a:extLst>
              </a:tr>
              <a:tr h="161729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085479"/>
                  </a:ext>
                </a:extLst>
              </a:tr>
              <a:tr h="161729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IPD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Medical wards with assigned staffs  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380876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Surgical wards with assigned staffs  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116618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Maternity ward with trained staffs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784439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paediatric word with assigned staffs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933718"/>
                  </a:ext>
                </a:extLst>
              </a:tr>
              <a:tr h="161729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ER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ER Deparment with 24 hour service</a:t>
                      </a:r>
                      <a:endParaRPr lang="en-GB" sz="2000" b="0" i="0" u="none" strike="noStrike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309880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033" marR="2033" marT="2033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Disaster Management Plan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301958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033" marR="2033" marT="2033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Triage: Regular and disaster management Triage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677514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033" marR="2033" marT="2033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Equipment: Defibrillator/ DC shock/ Patient monitor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750096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HR- Trained HR 24 hour coverage/ ER </a:t>
                      </a:r>
                      <a:r>
                        <a:rPr lang="en-GB" sz="2000" u="none" strike="noStrike" dirty="0" err="1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incharge</a:t>
                      </a:r>
                      <a:r>
                        <a:rPr lang="en-GB" sz="20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- MO/ MDGP</a:t>
                      </a:r>
                      <a:endParaRPr lang="en-GB" sz="20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087762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effectLst/>
                          <a:latin typeface="Tw Cen MT" panose="020B0602020104020603" pitchFamily="34" charset="0"/>
                        </a:rPr>
                        <a:t>Emergency Procedure room in ER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331140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>
                          <a:effectLst/>
                          <a:latin typeface="Tw Cen MT" panose="020B0602020104020603" pitchFamily="34" charset="0"/>
                        </a:rPr>
                        <a:t>Emergency Plan /Protocol in place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544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85950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99F531E-52B4-1BAB-F770-21A427A00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2195"/>
              </p:ext>
            </p:extLst>
          </p:nvPr>
        </p:nvGraphicFramePr>
        <p:xfrm>
          <a:off x="186854" y="1052736"/>
          <a:ext cx="11819137" cy="5532120"/>
        </p:xfrm>
        <a:graphic>
          <a:graphicData uri="http://schemas.openxmlformats.org/drawingml/2006/table">
            <a:tbl>
              <a:tblPr/>
              <a:tblGrid>
                <a:gridCol w="524053">
                  <a:extLst>
                    <a:ext uri="{9D8B030D-6E8A-4147-A177-3AD203B41FA5}">
                      <a16:colId xmlns:a16="http://schemas.microsoft.com/office/drawing/2014/main" val="3462851594"/>
                    </a:ext>
                  </a:extLst>
                </a:gridCol>
                <a:gridCol w="1428959">
                  <a:extLst>
                    <a:ext uri="{9D8B030D-6E8A-4147-A177-3AD203B41FA5}">
                      <a16:colId xmlns:a16="http://schemas.microsoft.com/office/drawing/2014/main" val="1149434772"/>
                    </a:ext>
                  </a:extLst>
                </a:gridCol>
                <a:gridCol w="4794334">
                  <a:extLst>
                    <a:ext uri="{9D8B030D-6E8A-4147-A177-3AD203B41FA5}">
                      <a16:colId xmlns:a16="http://schemas.microsoft.com/office/drawing/2014/main" val="3461838052"/>
                    </a:ext>
                  </a:extLst>
                </a:gridCol>
                <a:gridCol w="927060">
                  <a:extLst>
                    <a:ext uri="{9D8B030D-6E8A-4147-A177-3AD203B41FA5}">
                      <a16:colId xmlns:a16="http://schemas.microsoft.com/office/drawing/2014/main" val="1424178768"/>
                    </a:ext>
                  </a:extLst>
                </a:gridCol>
                <a:gridCol w="579017">
                  <a:extLst>
                    <a:ext uri="{9D8B030D-6E8A-4147-A177-3AD203B41FA5}">
                      <a16:colId xmlns:a16="http://schemas.microsoft.com/office/drawing/2014/main" val="2315350966"/>
                    </a:ext>
                  </a:extLst>
                </a:gridCol>
                <a:gridCol w="579017">
                  <a:extLst>
                    <a:ext uri="{9D8B030D-6E8A-4147-A177-3AD203B41FA5}">
                      <a16:colId xmlns:a16="http://schemas.microsoft.com/office/drawing/2014/main" val="41952345"/>
                    </a:ext>
                  </a:extLst>
                </a:gridCol>
                <a:gridCol w="579017">
                  <a:extLst>
                    <a:ext uri="{9D8B030D-6E8A-4147-A177-3AD203B41FA5}">
                      <a16:colId xmlns:a16="http://schemas.microsoft.com/office/drawing/2014/main" val="3962423556"/>
                    </a:ext>
                  </a:extLst>
                </a:gridCol>
                <a:gridCol w="2407680">
                  <a:extLst>
                    <a:ext uri="{9D8B030D-6E8A-4147-A177-3AD203B41FA5}">
                      <a16:colId xmlns:a16="http://schemas.microsoft.com/office/drawing/2014/main" val="270949777"/>
                    </a:ext>
                  </a:extLst>
                </a:gridCol>
              </a:tblGrid>
              <a:tr h="16172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b="1" u="none" strike="noStrike" dirty="0">
                          <a:effectLst/>
                          <a:latin typeface="Tw Cen MT" panose="020B0602020104020603" pitchFamily="34" charset="0"/>
                        </a:rPr>
                        <a:t>SN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b="1" u="none" strike="noStrike" dirty="0">
                          <a:effectLst/>
                          <a:latin typeface="Tw Cen MT" panose="020B0602020104020603" pitchFamily="34" charset="0"/>
                        </a:rPr>
                        <a:t>Key Service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b="1" u="none" strike="noStrike" dirty="0">
                          <a:effectLst/>
                          <a:latin typeface="Tw Cen MT" panose="020B0602020104020603" pitchFamily="34" charset="0"/>
                        </a:rPr>
                        <a:t>Standards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2079/80</a:t>
                      </a: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2080/81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b="1" u="none" strike="noStrike" dirty="0">
                          <a:effectLst/>
                          <a:latin typeface="Tw Cen MT" panose="020B0602020104020603" pitchFamily="34" charset="0"/>
                        </a:rPr>
                        <a:t>Rational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562180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473096"/>
                  </a:ext>
                </a:extLst>
              </a:tr>
              <a:tr h="161729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3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Surgical services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OT for regular and emergency surgery</a:t>
                      </a:r>
                      <a:endParaRPr lang="en-GB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84768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de-DE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HR: MDGP/ Ob Gyn/Surgeon/ Ortho</a:t>
                      </a:r>
                      <a:endParaRPr lang="de-DE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9346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Separate assigned Post operative ward</a:t>
                      </a:r>
                      <a:endParaRPr lang="en-GB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878964"/>
                  </a:ext>
                </a:extLst>
              </a:tr>
              <a:tr h="2749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Types of procedures : CS/Laparotomy/ general Surgery/ ortho/ all emergency life saving surgery </a:t>
                      </a:r>
                      <a:endParaRPr lang="en-GB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664191"/>
                  </a:ext>
                </a:extLst>
              </a:tr>
              <a:tr h="16172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100" u="none" strike="noStrike">
                          <a:effectLst/>
                          <a:latin typeface="Tw Cen MT" panose="020B0602020104020603" pitchFamily="34" charset="0"/>
                        </a:rPr>
                        <a:t>4</a:t>
                      </a:r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Anesthesia </a:t>
                      </a:r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HR- AA/ Anesthesiologist</a:t>
                      </a:r>
                      <a:endParaRPr lang="en-US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31413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GA machine</a:t>
                      </a:r>
                      <a:endParaRPr lang="en-US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736923"/>
                  </a:ext>
                </a:extLst>
              </a:tr>
              <a:tr h="16172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OPD Pharmacy</a:t>
                      </a: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HR- # Pharmacist / other HR</a:t>
                      </a:r>
                      <a:endParaRPr lang="en-US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55053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24 Hours service</a:t>
                      </a:r>
                      <a:endParaRPr lang="en-US" sz="2100" b="0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7432305"/>
                  </a:ext>
                </a:extLst>
              </a:tr>
              <a:tr h="161729">
                <a:tc v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100" u="none" strike="noStrike" dirty="0">
                          <a:effectLst/>
                          <a:latin typeface="Tw Cen MT" panose="020B0602020104020603" pitchFamily="34" charset="0"/>
                        </a:rPr>
                        <a:t>OPD Hours + on call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84473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14CE75F-A7E5-D315-213D-DC3F5AD0F4A3}"/>
              </a:ext>
            </a:extLst>
          </p:cNvPr>
          <p:cNvSpPr txBox="1"/>
          <p:nvPr/>
        </p:nvSpPr>
        <p:spPr>
          <a:xfrm>
            <a:off x="839416" y="1"/>
            <a:ext cx="10297144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w Cen MT" panose="020B0602020104020603" pitchFamily="34" charset="0"/>
                <a:cs typeface="Kokila" panose="020B0604020202020204" pitchFamily="34" charset="0"/>
              </a:rPr>
              <a:t>Key Performance Service Indicators- </a:t>
            </a:r>
            <a:endParaRPr lang="ne-NP" sz="1200" b="1" dirty="0">
              <a:solidFill>
                <a:schemeClr val="bg1"/>
              </a:solidFill>
              <a:latin typeface="Tw Cen MT" panose="020B0602020104020603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33044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4CE75F-A7E5-D315-213D-DC3F5AD0F4A3}"/>
              </a:ext>
            </a:extLst>
          </p:cNvPr>
          <p:cNvSpPr txBox="1"/>
          <p:nvPr/>
        </p:nvSpPr>
        <p:spPr>
          <a:xfrm>
            <a:off x="839416" y="1"/>
            <a:ext cx="10297144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w Cen MT" panose="020B0602020104020603" pitchFamily="34" charset="0"/>
                <a:cs typeface="Kokila" panose="020B0604020202020204" pitchFamily="34" charset="0"/>
              </a:rPr>
              <a:t>Key Performance Service Indicators- FY 2080/81 </a:t>
            </a:r>
            <a:endParaRPr lang="ne-NP" sz="1200" b="1" dirty="0">
              <a:solidFill>
                <a:schemeClr val="bg1"/>
              </a:solidFill>
              <a:latin typeface="Tw Cen MT" panose="020B0602020104020603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58BBDA4-F830-8B06-F219-D6A75C736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051345"/>
              </p:ext>
            </p:extLst>
          </p:nvPr>
        </p:nvGraphicFramePr>
        <p:xfrm>
          <a:off x="106533" y="800708"/>
          <a:ext cx="11869444" cy="5715000"/>
        </p:xfrm>
        <a:graphic>
          <a:graphicData uri="http://schemas.openxmlformats.org/drawingml/2006/table">
            <a:tbl>
              <a:tblPr/>
              <a:tblGrid>
                <a:gridCol w="790057">
                  <a:extLst>
                    <a:ext uri="{9D8B030D-6E8A-4147-A177-3AD203B41FA5}">
                      <a16:colId xmlns:a16="http://schemas.microsoft.com/office/drawing/2014/main" val="3716199185"/>
                    </a:ext>
                  </a:extLst>
                </a:gridCol>
                <a:gridCol w="1671018">
                  <a:extLst>
                    <a:ext uri="{9D8B030D-6E8A-4147-A177-3AD203B41FA5}">
                      <a16:colId xmlns:a16="http://schemas.microsoft.com/office/drawing/2014/main" val="3279946525"/>
                    </a:ext>
                  </a:extLst>
                </a:gridCol>
                <a:gridCol w="5997182">
                  <a:extLst>
                    <a:ext uri="{9D8B030D-6E8A-4147-A177-3AD203B41FA5}">
                      <a16:colId xmlns:a16="http://schemas.microsoft.com/office/drawing/2014/main" val="1735171631"/>
                    </a:ext>
                  </a:extLst>
                </a:gridCol>
                <a:gridCol w="780762">
                  <a:extLst>
                    <a:ext uri="{9D8B030D-6E8A-4147-A177-3AD203B41FA5}">
                      <a16:colId xmlns:a16="http://schemas.microsoft.com/office/drawing/2014/main" val="3878061639"/>
                    </a:ext>
                  </a:extLst>
                </a:gridCol>
                <a:gridCol w="638880">
                  <a:extLst>
                    <a:ext uri="{9D8B030D-6E8A-4147-A177-3AD203B41FA5}">
                      <a16:colId xmlns:a16="http://schemas.microsoft.com/office/drawing/2014/main" val="4226686045"/>
                    </a:ext>
                  </a:extLst>
                </a:gridCol>
                <a:gridCol w="1991545">
                  <a:extLst>
                    <a:ext uri="{9D8B030D-6E8A-4147-A177-3AD203B41FA5}">
                      <a16:colId xmlns:a16="http://schemas.microsoft.com/office/drawing/2014/main" val="3563058057"/>
                    </a:ext>
                  </a:extLst>
                </a:gridCol>
              </a:tblGrid>
              <a:tr h="1839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 dirty="0">
                          <a:effectLst/>
                          <a:latin typeface="Tw Cen MT" panose="020B0602020104020603" pitchFamily="34" charset="0"/>
                        </a:rPr>
                        <a:t>SN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>
                          <a:effectLst/>
                          <a:latin typeface="Tw Cen MT" panose="020B0602020104020603" pitchFamily="34" charset="0"/>
                        </a:rPr>
                        <a:t>Key Service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 dirty="0">
                          <a:effectLst/>
                          <a:latin typeface="Tw Cen MT" panose="020B0602020104020603" pitchFamily="34" charset="0"/>
                        </a:rPr>
                        <a:t>Standards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b="1" u="none" strike="noStrike" dirty="0">
                          <a:effectLst/>
                          <a:latin typeface="Tw Cen MT" panose="020B0602020104020603" pitchFamily="34" charset="0"/>
                        </a:rPr>
                        <a:t>Rational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33197"/>
                  </a:ext>
                </a:extLst>
              </a:tr>
              <a:tr h="183902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6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Laboratory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24-hour services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870197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Hematology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605984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HR- Technologist/Technician/ Assistant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563449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900" u="none" strike="noStrike">
                          <a:effectLst/>
                          <a:latin typeface="Tw Cen MT" panose="020B0602020104020603" pitchFamily="34" charset="0"/>
                        </a:rPr>
                        <a:t>Biochemestry ( Sugar/ LFT/RFT/lipid profile)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826673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Microbiology with Culture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93211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T3, T4, TSH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500682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Equipment's ( Auto/ Semi Auto Analyzer)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487043"/>
                  </a:ext>
                </a:extLst>
              </a:tr>
              <a:tr h="18390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7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Blood bank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Storage 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835827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Walking Blood Bank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796049"/>
                  </a:ext>
                </a:extLst>
              </a:tr>
              <a:tr h="183902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8A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X-ray service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900" u="none" strike="noStrike" dirty="0">
                          <a:effectLst/>
                          <a:latin typeface="Tw Cen MT" panose="020B0602020104020603" pitchFamily="34" charset="0"/>
                        </a:rPr>
                        <a:t>HR-Radiologist/ Radiographer/ Darkroom assistant/ other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685243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900" u="none" strike="noStrike">
                          <a:effectLst/>
                          <a:latin typeface="Tw Cen MT" panose="020B0602020104020603" pitchFamily="34" charset="0"/>
                        </a:rPr>
                        <a:t>Functioning (300 MA or above)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571179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Digital/ CR  X-ray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242003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900" u="none" strike="noStrike">
                          <a:effectLst/>
                          <a:latin typeface="Tw Cen MT" panose="020B0602020104020603" pitchFamily="34" charset="0"/>
                        </a:rPr>
                        <a:t>Portable X-ray available and functioning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211630"/>
                  </a:ext>
                </a:extLst>
              </a:tr>
              <a:tr h="1839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USG service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900" u="none" strike="noStrike">
                          <a:effectLst/>
                          <a:latin typeface="Tw Cen MT" panose="020B0602020104020603" pitchFamily="34" charset="0"/>
                        </a:rPr>
                        <a:t>Available and well functioning</a:t>
                      </a: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9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219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042039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4CE75F-A7E5-D315-213D-DC3F5AD0F4A3}"/>
              </a:ext>
            </a:extLst>
          </p:cNvPr>
          <p:cNvSpPr txBox="1"/>
          <p:nvPr/>
        </p:nvSpPr>
        <p:spPr>
          <a:xfrm>
            <a:off x="839416" y="1"/>
            <a:ext cx="10297144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w Cen MT" panose="020B0602020104020603" pitchFamily="34" charset="0"/>
                <a:cs typeface="Kokila" panose="020B0604020202020204" pitchFamily="34" charset="0"/>
              </a:rPr>
              <a:t>Key Performance Service Indicators- FY 2080/81 </a:t>
            </a:r>
            <a:endParaRPr lang="ne-NP" sz="1200" b="1" dirty="0">
              <a:solidFill>
                <a:schemeClr val="bg1"/>
              </a:solidFill>
              <a:latin typeface="Tw Cen MT" panose="020B0602020104020603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57ED563-EE68-29A3-82FB-F5EB85DA2E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957197"/>
              </p:ext>
            </p:extLst>
          </p:nvPr>
        </p:nvGraphicFramePr>
        <p:xfrm>
          <a:off x="248575" y="1016732"/>
          <a:ext cx="11718525" cy="4480560"/>
        </p:xfrm>
        <a:graphic>
          <a:graphicData uri="http://schemas.openxmlformats.org/drawingml/2006/table">
            <a:tbl>
              <a:tblPr/>
              <a:tblGrid>
                <a:gridCol w="590841">
                  <a:extLst>
                    <a:ext uri="{9D8B030D-6E8A-4147-A177-3AD203B41FA5}">
                      <a16:colId xmlns:a16="http://schemas.microsoft.com/office/drawing/2014/main" val="3716199185"/>
                    </a:ext>
                  </a:extLst>
                </a:gridCol>
                <a:gridCol w="1896020">
                  <a:extLst>
                    <a:ext uri="{9D8B030D-6E8A-4147-A177-3AD203B41FA5}">
                      <a16:colId xmlns:a16="http://schemas.microsoft.com/office/drawing/2014/main" val="3279946525"/>
                    </a:ext>
                  </a:extLst>
                </a:gridCol>
                <a:gridCol w="5863849">
                  <a:extLst>
                    <a:ext uri="{9D8B030D-6E8A-4147-A177-3AD203B41FA5}">
                      <a16:colId xmlns:a16="http://schemas.microsoft.com/office/drawing/2014/main" val="1735171631"/>
                    </a:ext>
                  </a:extLst>
                </a:gridCol>
                <a:gridCol w="770835">
                  <a:extLst>
                    <a:ext uri="{9D8B030D-6E8A-4147-A177-3AD203B41FA5}">
                      <a16:colId xmlns:a16="http://schemas.microsoft.com/office/drawing/2014/main" val="3878061639"/>
                    </a:ext>
                  </a:extLst>
                </a:gridCol>
                <a:gridCol w="614312">
                  <a:extLst>
                    <a:ext uri="{9D8B030D-6E8A-4147-A177-3AD203B41FA5}">
                      <a16:colId xmlns:a16="http://schemas.microsoft.com/office/drawing/2014/main" val="4226686045"/>
                    </a:ext>
                  </a:extLst>
                </a:gridCol>
                <a:gridCol w="1982668">
                  <a:extLst>
                    <a:ext uri="{9D8B030D-6E8A-4147-A177-3AD203B41FA5}">
                      <a16:colId xmlns:a16="http://schemas.microsoft.com/office/drawing/2014/main" val="3563058057"/>
                    </a:ext>
                  </a:extLst>
                </a:gridCol>
              </a:tblGrid>
              <a:tr h="3664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SN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>
                          <a:effectLst/>
                          <a:latin typeface="Tw Cen MT" panose="020B0602020104020603" pitchFamily="34" charset="0"/>
                        </a:rPr>
                        <a:t>Key Service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Standards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w Cen MT" panose="020B0602020104020603" pitchFamily="34" charset="0"/>
                        </a:rPr>
                        <a:t>Rational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33197"/>
                  </a:ext>
                </a:extLst>
              </a:tr>
              <a:tr h="216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000" dirty="0"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8B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CT/MRI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effectLst/>
                          <a:latin typeface="Tw Cen MT" panose="020B0602020104020603" pitchFamily="34" charset="0"/>
                        </a:rPr>
                        <a:t>Availability of CT/ MRI  and functioning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903085"/>
                  </a:ext>
                </a:extLst>
              </a:tr>
              <a:tr h="21606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Dental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Separate Dental Department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700565"/>
                  </a:ext>
                </a:extLst>
              </a:tr>
              <a:tr h="2160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HR- Dental doctor/ hygienist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252226"/>
                  </a:ext>
                </a:extLst>
              </a:tr>
              <a:tr h="4305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10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CSSD Services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effectLst/>
                          <a:latin typeface="Tw Cen MT" panose="020B0602020104020603" pitchFamily="34" charset="0"/>
                        </a:rPr>
                        <a:t>Separate CSSD department with assigned HR, enough equipment and supply as per hospital need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09556"/>
                  </a:ext>
                </a:extLst>
              </a:tr>
              <a:tr h="4305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11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Laundry Services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 dirty="0">
                          <a:effectLst/>
                          <a:latin typeface="Tw Cen MT" panose="020B0602020104020603" pitchFamily="34" charset="0"/>
                        </a:rPr>
                        <a:t>Separate Laundry department with assigned HR with enough supplies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217128"/>
                  </a:ext>
                </a:extLst>
              </a:tr>
              <a:tr h="216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12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Security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>
                          <a:effectLst/>
                          <a:latin typeface="Tw Cen MT" panose="020B0602020104020603" pitchFamily="34" charset="0"/>
                        </a:rPr>
                        <a:t>24 hour coverage (Either Police or security Guard)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358747"/>
                  </a:ext>
                </a:extLst>
              </a:tr>
              <a:tr h="216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13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EHS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>
                          <a:effectLst/>
                          <a:latin typeface="Tw Cen MT" panose="020B0602020104020603" pitchFamily="34" charset="0"/>
                        </a:rPr>
                        <a:t>Expanded hospital service available after regular hour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038659"/>
                  </a:ext>
                </a:extLst>
              </a:tr>
              <a:tr h="4284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14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2000" u="none" strike="noStrike">
                          <a:effectLst/>
                          <a:latin typeface="Tw Cen MT" panose="020B0602020104020603" pitchFamily="34" charset="0"/>
                        </a:rPr>
                        <a:t>Electricity backup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2000" u="none" strike="noStrike">
                          <a:effectLst/>
                          <a:latin typeface="Tw Cen MT" panose="020B0602020104020603" pitchFamily="34" charset="0"/>
                        </a:rPr>
                        <a:t>Enough to run huspital regular services Lab and X-ray, OT services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2634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438059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4CE75F-A7E5-D315-213D-DC3F5AD0F4A3}"/>
              </a:ext>
            </a:extLst>
          </p:cNvPr>
          <p:cNvSpPr txBox="1"/>
          <p:nvPr/>
        </p:nvSpPr>
        <p:spPr>
          <a:xfrm>
            <a:off x="839416" y="1"/>
            <a:ext cx="10297144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w Cen MT" panose="020B0602020104020603" pitchFamily="34" charset="0"/>
                <a:cs typeface="Kokila" panose="020B0604020202020204" pitchFamily="34" charset="0"/>
              </a:rPr>
              <a:t>Key Performance Service Indicators- FY 2080/81 </a:t>
            </a:r>
            <a:endParaRPr lang="ne-NP" sz="1200" b="1" dirty="0">
              <a:solidFill>
                <a:schemeClr val="bg1"/>
              </a:solidFill>
              <a:latin typeface="Tw Cen MT" panose="020B0602020104020603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4B1A8D-2E19-DFD1-CA06-EA14A786C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53965"/>
              </p:ext>
            </p:extLst>
          </p:nvPr>
        </p:nvGraphicFramePr>
        <p:xfrm>
          <a:off x="128725" y="800708"/>
          <a:ext cx="11934549" cy="5851800"/>
        </p:xfrm>
        <a:graphic>
          <a:graphicData uri="http://schemas.openxmlformats.org/drawingml/2006/table">
            <a:tbl>
              <a:tblPr/>
              <a:tblGrid>
                <a:gridCol w="566675">
                  <a:extLst>
                    <a:ext uri="{9D8B030D-6E8A-4147-A177-3AD203B41FA5}">
                      <a16:colId xmlns:a16="http://schemas.microsoft.com/office/drawing/2014/main" val="3716199185"/>
                    </a:ext>
                  </a:extLst>
                </a:gridCol>
                <a:gridCol w="1966028">
                  <a:extLst>
                    <a:ext uri="{9D8B030D-6E8A-4147-A177-3AD203B41FA5}">
                      <a16:colId xmlns:a16="http://schemas.microsoft.com/office/drawing/2014/main" val="3279946525"/>
                    </a:ext>
                  </a:extLst>
                </a:gridCol>
                <a:gridCol w="5162764">
                  <a:extLst>
                    <a:ext uri="{9D8B030D-6E8A-4147-A177-3AD203B41FA5}">
                      <a16:colId xmlns:a16="http://schemas.microsoft.com/office/drawing/2014/main" val="173517163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87806163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226686045"/>
                    </a:ext>
                  </a:extLst>
                </a:gridCol>
                <a:gridCol w="2006834">
                  <a:extLst>
                    <a:ext uri="{9D8B030D-6E8A-4147-A177-3AD203B41FA5}">
                      <a16:colId xmlns:a16="http://schemas.microsoft.com/office/drawing/2014/main" val="3563058057"/>
                    </a:ext>
                  </a:extLst>
                </a:gridCol>
              </a:tblGrid>
              <a:tr h="214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SN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Key Service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Standards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Yes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No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Tw Cen MT" panose="020B0602020104020603" pitchFamily="34" charset="0"/>
                        </a:rPr>
                        <a:t>Rational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33197"/>
                  </a:ext>
                </a:extLst>
              </a:tr>
              <a:tr h="30637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Health Care waste management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Tw Cen MT" panose="020B0602020104020603" pitchFamily="34" charset="0"/>
                        </a:rPr>
                        <a:t>Separate area for waste management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292542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Autoclaving of contaminated waste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166085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Waste management plant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413239"/>
                  </a:ext>
                </a:extLst>
              </a:tr>
              <a:tr h="21415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16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E billing system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Central billing system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194673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 E billing </a:t>
                      </a:r>
                      <a:r>
                        <a:rPr lang="en-US" sz="1800" u="none" strike="noStrike" dirty="0" err="1">
                          <a:effectLst/>
                          <a:latin typeface="Tw Cen MT" panose="020B0602020104020603" pitchFamily="34" charset="0"/>
                        </a:rPr>
                        <a:t>separatly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181256"/>
                  </a:ext>
                </a:extLst>
              </a:tr>
              <a:tr h="396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17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Electronic Health Record (EHR)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GB" sz="1800" u="none" strike="noStrike" dirty="0">
                          <a:effectLst/>
                          <a:latin typeface="Tw Cen MT" panose="020B0602020104020603" pitchFamily="34" charset="0"/>
                        </a:rPr>
                        <a:t>Available and well functioning in all departments of the hospital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971764"/>
                  </a:ext>
                </a:extLst>
              </a:tr>
              <a:tr h="21415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18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Oxygen Supply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GB" sz="1800" u="none" strike="noStrike" dirty="0">
                          <a:effectLst/>
                          <a:latin typeface="Tw Cen MT" panose="020B0602020104020603" pitchFamily="34" charset="0"/>
                        </a:rPr>
                        <a:t>Central supply of O2 by Oxygen plant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847364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O2 concentrator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03924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O2 Cylinder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287006"/>
                  </a:ext>
                </a:extLst>
              </a:tr>
              <a:tr h="21415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19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Special Care Units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Separate Units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743552"/>
                  </a:ext>
                </a:extLst>
              </a:tr>
              <a:tr h="2141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Separate ICU/ SNCU/NICU, CCU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8292623"/>
                  </a:ext>
                </a:extLst>
              </a:tr>
              <a:tr h="39612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20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Any other Services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OCMC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259585"/>
                  </a:ext>
                </a:extLst>
              </a:tr>
              <a:tr h="396120">
                <a:tc v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Separate area for Medico legal services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987397"/>
                  </a:ext>
                </a:extLst>
              </a:tr>
              <a:tr h="396120">
                <a:tc v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Nutrition Rehabilitation Centre </a:t>
                      </a: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559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462853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E6AC0-47FA-1C7D-AAB2-BC494DDD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384F2-CA46-FB69-7B98-53853B2BD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507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9DD07-95A7-D847-A8A2-6F1CB4A9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37B96E-0415-12DC-68EF-54496087F4AA}"/>
              </a:ext>
            </a:extLst>
          </p:cNvPr>
          <p:cNvSpPr txBox="1">
            <a:spLocks/>
          </p:cNvSpPr>
          <p:nvPr/>
        </p:nvSpPr>
        <p:spPr>
          <a:xfrm>
            <a:off x="623481" y="178251"/>
            <a:ext cx="11305256" cy="104094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ne-N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</a:br>
            <a:r>
              <a:rPr lang="en-US" sz="44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Catchment area map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310189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2A669A-1ED9-2331-51F1-F0C2C70D2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390443"/>
              </p:ext>
            </p:extLst>
          </p:nvPr>
        </p:nvGraphicFramePr>
        <p:xfrm>
          <a:off x="155340" y="828640"/>
          <a:ext cx="11845317" cy="4615914"/>
        </p:xfrm>
        <a:graphic>
          <a:graphicData uri="http://schemas.openxmlformats.org/drawingml/2006/table">
            <a:tbl>
              <a:tblPr/>
              <a:tblGrid>
                <a:gridCol w="612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Indicators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2078/079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2079/080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2080/081</a:t>
                      </a: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8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Bed occupancy rate 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8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maternity beds 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5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Average length of stay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8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Throughput 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4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r>
                        <a:rPr lang="en-US" sz="2200" kern="1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Bed turnover interval 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025" algn="l"/>
                        </a:tabLs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7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Infection rate among surgical cases</a:t>
                      </a: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Surgery related death rate</a:t>
                      </a: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59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Average number of radiographic images per day</a:t>
                      </a: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59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Average number of laboratory tests per day   </a:t>
                      </a: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8974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718D37E-7C2E-DCFC-BB18-04F025509E2A}"/>
              </a:ext>
            </a:extLst>
          </p:cNvPr>
          <p:cNvSpPr txBox="1"/>
          <p:nvPr/>
        </p:nvSpPr>
        <p:spPr>
          <a:xfrm>
            <a:off x="839416" y="1"/>
            <a:ext cx="10189132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w Cen MT" panose="020B0602020104020603" pitchFamily="34" charset="0"/>
                <a:cs typeface="Kokila" panose="020B0604020202020204" pitchFamily="34" charset="0"/>
              </a:rPr>
              <a:t>Trend of Key Hospital Indicators </a:t>
            </a:r>
            <a:endParaRPr lang="ne-NP" sz="1400" b="1" dirty="0">
              <a:solidFill>
                <a:schemeClr val="bg1"/>
              </a:solidFill>
              <a:latin typeface="Tw Cen MT" panose="020B0602020104020603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656453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4ABA12C2-9BA6-3BA9-EC84-9C95E9308C8A}"/>
              </a:ext>
            </a:extLst>
          </p:cNvPr>
          <p:cNvSpPr txBox="1">
            <a:spLocks/>
          </p:cNvSpPr>
          <p:nvPr/>
        </p:nvSpPr>
        <p:spPr>
          <a:xfrm>
            <a:off x="983432" y="0"/>
            <a:ext cx="10009112" cy="67056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 panose="020B0602020104020603" pitchFamily="34" charset="0"/>
                <a:ea typeface="+mj-ea"/>
                <a:cs typeface="Kokila" panose="020B0604020202020204" pitchFamily="34" charset="0"/>
              </a:rPr>
              <a:t>Trend of Key Hospital Indicators… </a:t>
            </a:r>
            <a:endParaRPr kumimoji="0" lang="ne-NP" sz="14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w Cen MT" panose="020B0602020104020603" pitchFamily="34" charset="0"/>
              <a:ea typeface="+mj-ea"/>
              <a:cs typeface="Kokila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52E2B3-24EB-1743-EB9B-3184EACBB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72088"/>
              </p:ext>
            </p:extLst>
          </p:nvPr>
        </p:nvGraphicFramePr>
        <p:xfrm>
          <a:off x="155340" y="811873"/>
          <a:ext cx="11881320" cy="5826552"/>
        </p:xfrm>
        <a:graphic>
          <a:graphicData uri="http://schemas.openxmlformats.org/drawingml/2006/table">
            <a:tbl>
              <a:tblPr firstRow="1" bandRow="1"/>
              <a:tblGrid>
                <a:gridCol w="5580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4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Indicators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2078/079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2079/80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2080/81</a:t>
                      </a: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9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Surgery Cases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%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of major surgery among total surgery cases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Proportion</a:t>
                      </a:r>
                      <a:r>
                        <a:rPr lang="en-US" sz="2400" baseline="0" dirty="0"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 of In-patient among total patient</a:t>
                      </a:r>
                      <a:endParaRPr lang="en-US" sz="2400" dirty="0"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436078"/>
                  </a:ext>
                </a:extLst>
              </a:tr>
              <a:tr h="5195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Proportion of Non-Communicable disease among In-patients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884978"/>
                  </a:ext>
                </a:extLst>
              </a:tr>
              <a:tr h="5092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Doctor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: In-patient ratio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4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Doctor: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Out-patient ratio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4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Nurse: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In-patient Ratio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3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Death within 48 hrs. of admission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3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Death after 48hrs.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of admission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237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241583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2268D9-EB7E-4260-E28E-C38445B3B2B1}"/>
              </a:ext>
            </a:extLst>
          </p:cNvPr>
          <p:cNvSpPr txBox="1">
            <a:spLocks/>
          </p:cNvSpPr>
          <p:nvPr/>
        </p:nvSpPr>
        <p:spPr>
          <a:xfrm>
            <a:off x="875420" y="1"/>
            <a:ext cx="10225136" cy="620687"/>
          </a:xfrm>
          <a:prstGeom prst="rect">
            <a:avLst/>
          </a:prstGeom>
          <a:solidFill>
            <a:srgbClr val="0070C0"/>
          </a:solidFill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ne-NP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डिस्चार्ज भएका बिरामीहरुको विवरण </a:t>
            </a:r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(Inpatient), </a:t>
            </a:r>
            <a:r>
              <a:rPr lang="ne-NP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आ. व </a:t>
            </a:r>
            <a:r>
              <a:rPr lang="ne-NP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२०८०/८१</a:t>
            </a:r>
            <a:endParaRPr lang="en-US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24EE89-1C92-1CFA-1D7C-D9EB3D2EA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709817"/>
              </p:ext>
            </p:extLst>
          </p:nvPr>
        </p:nvGraphicFramePr>
        <p:xfrm>
          <a:off x="191347" y="872716"/>
          <a:ext cx="11809309" cy="3957878"/>
        </p:xfrm>
        <a:graphic>
          <a:graphicData uri="http://schemas.openxmlformats.org/drawingml/2006/table">
            <a:tbl>
              <a:tblPr/>
              <a:tblGrid>
                <a:gridCol w="418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9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48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7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748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Age Group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%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5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Female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Male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Female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Male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4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Up to 14 Yrs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4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15 to 49 Yrs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B05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4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50-59 Yrs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4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60+Yrs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5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931873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9EB89E7-82E3-85D6-3DEA-F8DB09EB0DF7}"/>
              </a:ext>
            </a:extLst>
          </p:cNvPr>
          <p:cNvSpPr txBox="1">
            <a:spLocks/>
          </p:cNvSpPr>
          <p:nvPr/>
        </p:nvSpPr>
        <p:spPr>
          <a:xfrm>
            <a:off x="872401" y="-27384"/>
            <a:ext cx="10261140" cy="67056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36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वहिरंग सेवा सम्बन्धि सूचकहरु 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1B0992-791C-D808-CAAA-D8036CA4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02265"/>
              </p:ext>
            </p:extLst>
          </p:nvPr>
        </p:nvGraphicFramePr>
        <p:xfrm>
          <a:off x="108014" y="1088740"/>
          <a:ext cx="11964650" cy="4954152"/>
        </p:xfrm>
        <a:graphic>
          <a:graphicData uri="http://schemas.openxmlformats.org/drawingml/2006/table">
            <a:tbl>
              <a:tblPr firstRow="1" bandRow="1"/>
              <a:tblGrid>
                <a:gridCol w="491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3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3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3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Indicators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254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2078/079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254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2079/80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254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2080/81</a:t>
                      </a:r>
                    </a:p>
                  </a:txBody>
                  <a:tcPr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254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4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</a:t>
                      </a:r>
                      <a:r>
                        <a:rPr lang="en-US" sz="2800" baseline="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of Out-patients</a:t>
                      </a:r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254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254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254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254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4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Proportion of out-patients among total patients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4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% of population utilizing</a:t>
                      </a:r>
                      <a:r>
                        <a:rPr lang="en-US" sz="2800" baseline="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outpatients services</a:t>
                      </a:r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45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Outpatients sex ratio</a:t>
                      </a: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391606"/>
      </p:ext>
    </p:extLst>
  </p:cSld>
  <p:clrMapOvr>
    <a:masterClrMapping/>
  </p:clrMapOvr>
  <p:transition spd="slow">
    <p:cov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BB0D2-146D-2F9C-4251-5045A582F99F}"/>
              </a:ext>
            </a:extLst>
          </p:cNvPr>
          <p:cNvSpPr txBox="1">
            <a:spLocks/>
          </p:cNvSpPr>
          <p:nvPr/>
        </p:nvSpPr>
        <p:spPr>
          <a:xfrm>
            <a:off x="803412" y="0"/>
            <a:ext cx="10333148" cy="90872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प्रमुख दश रोगहरूको नाम (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Top 10 causes of morbidity) </a:t>
            </a:r>
            <a:b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</a:br>
            <a:r>
              <a:rPr kumimoji="0" lang="ne-NP" sz="2800" b="1" i="1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(बहिरंग बिरामी संख्याको क्रमानुसार)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  <p:graphicFrame>
        <p:nvGraphicFramePr>
          <p:cNvPr id="4" name="Content Placeholder 9">
            <a:extLst>
              <a:ext uri="{FF2B5EF4-FFF2-40B4-BE49-F238E27FC236}">
                <a16:creationId xmlns:a16="http://schemas.microsoft.com/office/drawing/2014/main" id="{7AD67F96-AE97-FF5E-8594-4DA6B815B1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521009"/>
              </p:ext>
            </p:extLst>
          </p:nvPr>
        </p:nvGraphicFramePr>
        <p:xfrm>
          <a:off x="191344" y="1412776"/>
          <a:ext cx="11809313" cy="4998648"/>
        </p:xfrm>
        <a:graphic>
          <a:graphicData uri="http://schemas.openxmlformats.org/drawingml/2006/table">
            <a:tbl>
              <a:tblPr firstRow="1" bandRow="1"/>
              <a:tblGrid>
                <a:gridCol w="93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0361">
                  <a:extLst>
                    <a:ext uri="{9D8B030D-6E8A-4147-A177-3AD203B41FA5}">
                      <a16:colId xmlns:a16="http://schemas.microsoft.com/office/drawing/2014/main" val="4196635307"/>
                    </a:ext>
                  </a:extLst>
                </a:gridCol>
                <a:gridCol w="2157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0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Rank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Causes of Morbidity- 2079/80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Causes of Morbidity- 2080/81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% among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total OPD Visits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1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3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4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5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6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7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8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9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10</a:t>
                      </a: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GB" sz="20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90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OPD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103940" marR="103940" marT="30477" marB="30477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874472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55CE2FB-847E-4CFB-A7BF-F5CBDDB15EC1}"/>
              </a:ext>
            </a:extLst>
          </p:cNvPr>
          <p:cNvSpPr txBox="1">
            <a:spLocks/>
          </p:cNvSpPr>
          <p:nvPr/>
        </p:nvSpPr>
        <p:spPr>
          <a:xfrm>
            <a:off x="767408" y="-27384"/>
            <a:ext cx="10261140" cy="6480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36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परिवार कल्याण कार्यक्रम सम्बन्धि सूचकहरुको अवस्था 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2C9990EE-5076-93E2-9D05-D06A9EEFAF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0019894"/>
              </p:ext>
            </p:extLst>
          </p:nvPr>
        </p:nvGraphicFramePr>
        <p:xfrm>
          <a:off x="191344" y="745353"/>
          <a:ext cx="11809313" cy="5333714"/>
        </p:xfrm>
        <a:graphic>
          <a:graphicData uri="http://schemas.openxmlformats.org/drawingml/2006/table">
            <a:tbl>
              <a:tblPr firstRow="1" bandRow="1"/>
              <a:tblGrid>
                <a:gridCol w="7601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680">
                  <a:extLst>
                    <a:ext uri="{9D8B030D-6E8A-4147-A177-3AD203B41FA5}">
                      <a16:colId xmlns:a16="http://schemas.microsoft.com/office/drawing/2014/main" val="3235514781"/>
                    </a:ext>
                  </a:extLst>
                </a:gridCol>
                <a:gridCol w="1402680">
                  <a:extLst>
                    <a:ext uri="{9D8B030D-6E8A-4147-A177-3AD203B41FA5}">
                      <a16:colId xmlns:a16="http://schemas.microsoft.com/office/drawing/2014/main" val="1054224910"/>
                    </a:ext>
                  </a:extLst>
                </a:gridCol>
              </a:tblGrid>
              <a:tr h="3374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9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Indicators</a:t>
                      </a:r>
                      <a:endParaRPr lang="en-US" sz="19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2078/79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2079/80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FY 2080/81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new users (of all FP</a:t>
                      </a:r>
                      <a:r>
                        <a:rPr lang="en-US" sz="19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methods)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9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pregnant women who had</a:t>
                      </a:r>
                      <a:r>
                        <a:rPr lang="en-US" sz="19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f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irst ANC visit (any time)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9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pregnant women who had</a:t>
                      </a:r>
                      <a:r>
                        <a:rPr lang="en-US" sz="19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180 iron tablets</a:t>
                      </a: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9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pregnant women who had eight ANC visit as per protocol</a:t>
                      </a: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191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191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070555"/>
                  </a:ext>
                </a:extLst>
              </a:tr>
              <a:tr h="3179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health facility delivery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5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SBA assisted delivery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5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Number of C/S delivery</a:t>
                      </a: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7308685"/>
                  </a:ext>
                </a:extLst>
              </a:tr>
              <a:tr h="283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newborns who received CHX immediately after birth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low birth and very</a:t>
                      </a:r>
                      <a:r>
                        <a:rPr lang="en-US" sz="19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low birth weight babies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kern="1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</a:t>
                      </a:r>
                      <a:r>
                        <a:rPr lang="en-US" sz="1900" kern="1200" baseline="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of children immunized with DPT-HepB-Hib3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kern="1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children immunized with Measles/Rubella</a:t>
                      </a:r>
                      <a:r>
                        <a:rPr lang="ne-NP" sz="1900" kern="1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Under 5 children with </a:t>
                      </a:r>
                      <a:r>
                        <a:rPr lang="en-US" sz="1900" b="0" kern="1200" dirty="0" err="1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diarrhoea</a:t>
                      </a: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treated with ORS and Zinc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Under 5 children with Pneumonia treated with antibiotics</a:t>
                      </a:r>
                      <a:endParaRPr lang="en-US" sz="19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9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26051"/>
      </p:ext>
    </p:extLst>
  </p:cSld>
  <p:clrMapOvr>
    <a:masterClrMapping/>
  </p:clrMapOvr>
  <p:transition spd="slow">
    <p:cov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42EDB9-CD02-2889-4EA1-58F107BE9983}"/>
              </a:ext>
            </a:extLst>
          </p:cNvPr>
          <p:cNvSpPr txBox="1">
            <a:spLocks/>
          </p:cNvSpPr>
          <p:nvPr/>
        </p:nvSpPr>
        <p:spPr>
          <a:xfrm>
            <a:off x="839416" y="-17629"/>
            <a:ext cx="10225136" cy="60636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मातृ तथा शिशु मृत्युको विवरण तथा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MPDSR</a:t>
            </a:r>
            <a:r>
              <a:rPr kumimoji="0" lang="ne-NP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आ. व </a:t>
            </a:r>
            <a:r>
              <a:rPr kumimoji="0" lang="ne-NP" alt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२०</a:t>
            </a:r>
            <a:r>
              <a:rPr lang="ne-NP" altLang="en-US" sz="32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८०</a:t>
            </a:r>
            <a:r>
              <a:rPr kumimoji="0" lang="ne-NP" alt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/८१</a:t>
            </a:r>
            <a:r>
              <a:rPr kumimoji="0" lang="ne-NP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BD5A7AB-A447-87C7-BD23-9EDD4E115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053249"/>
              </p:ext>
            </p:extLst>
          </p:nvPr>
        </p:nvGraphicFramePr>
        <p:xfrm>
          <a:off x="155340" y="925996"/>
          <a:ext cx="11917324" cy="4602480"/>
        </p:xfrm>
        <a:graphic>
          <a:graphicData uri="http://schemas.openxmlformats.org/drawingml/2006/table">
            <a:tbl>
              <a:tblPr firstRow="1" bandRow="1"/>
              <a:tblGrid>
                <a:gridCol w="7272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4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22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Particular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Maternal Deaths at Hospital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Neonatal Death at Hospital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Perinatal Deaths in hospital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4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still births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early neonatal deaths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MPDSR Implementation (Yes/No)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hospital maternal deaths reviewed (MPDSR)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hospital perinatal deaths reviewed (MPDSR)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43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Major responses taken to prevent similar maternal and perinatal deaths in future 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2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319832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933F7D5-9945-127D-FCFB-89180B0D869B}"/>
              </a:ext>
            </a:extLst>
          </p:cNvPr>
          <p:cNvSpPr txBox="1">
            <a:spLocks/>
          </p:cNvSpPr>
          <p:nvPr/>
        </p:nvSpPr>
        <p:spPr>
          <a:xfrm>
            <a:off x="839416" y="-27384"/>
            <a:ext cx="10261140" cy="69215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altLang="en-US" sz="36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रोग नियन्त्रण कार्यक्रम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641B4BAE-5059-16B8-49C7-10E1894EFE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098864"/>
              </p:ext>
            </p:extLst>
          </p:nvPr>
        </p:nvGraphicFramePr>
        <p:xfrm>
          <a:off x="155340" y="823184"/>
          <a:ext cx="11845317" cy="4358398"/>
        </p:xfrm>
        <a:graphic>
          <a:graphicData uri="http://schemas.openxmlformats.org/drawingml/2006/table">
            <a:tbl>
              <a:tblPr firstRow="1" bandRow="1"/>
              <a:tblGrid>
                <a:gridCol w="6288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2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2177">
                  <a:extLst>
                    <a:ext uri="{9D8B030D-6E8A-4147-A177-3AD203B41FA5}">
                      <a16:colId xmlns:a16="http://schemas.microsoft.com/office/drawing/2014/main" val="1763402710"/>
                    </a:ext>
                  </a:extLst>
                </a:gridCol>
                <a:gridCol w="1852177">
                  <a:extLst>
                    <a:ext uri="{9D8B030D-6E8A-4147-A177-3AD203B41FA5}">
                      <a16:colId xmlns:a16="http://schemas.microsoft.com/office/drawing/2014/main" val="74541554"/>
                    </a:ext>
                  </a:extLst>
                </a:gridCol>
              </a:tblGrid>
              <a:tr h="2559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Indicators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2078/079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2079/080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2080/081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blood collected for Malaria test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slides positive 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imported malaria cases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3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Number of Plasmodium Falciparum Malaria cases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Tuberculosis</a:t>
                      </a: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cases (all form)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TB treatment success rate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new cases of Leprosy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cases of Grade2 disability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HIV +</a:t>
                      </a:r>
                      <a:r>
                        <a:rPr lang="en-US" sz="2000" kern="1200" baseline="0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ve</a:t>
                      </a: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patients on ART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COVID 19 positive cases</a:t>
                      </a:r>
                      <a:endParaRPr lang="en-US" sz="2000" kern="12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91443" marR="91443" marT="45709" marB="45709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589114"/>
      </p:ext>
    </p:extLst>
  </p:cSld>
  <p:clrMapOvr>
    <a:masterClrMapping/>
  </p:clrMapOvr>
  <p:transition spd="slow">
    <p:cov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C31AC69-08D5-5796-C016-F808340C072A}"/>
              </a:ext>
            </a:extLst>
          </p:cNvPr>
          <p:cNvSpPr txBox="1"/>
          <p:nvPr/>
        </p:nvSpPr>
        <p:spPr>
          <a:xfrm>
            <a:off x="767408" y="1"/>
            <a:ext cx="10369152" cy="107721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sz="3200" b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अस्पतालको विनियोजित वार्षिक कार्यक्रम अनुसारको उपलब्धि </a:t>
            </a:r>
            <a:endParaRPr lang="en-US" sz="3200" b="1" dirty="0">
              <a:solidFill>
                <a:prstClr val="whit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DADFD5-6533-DFA8-190A-714AF027A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588587"/>
              </p:ext>
            </p:extLst>
          </p:nvPr>
        </p:nvGraphicFramePr>
        <p:xfrm>
          <a:off x="100205" y="1371600"/>
          <a:ext cx="11953329" cy="3870960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0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109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सि.नं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विवरण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खर्च रकम रू.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0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२०७८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७९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२०७९/८०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२०८०/८१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 fontAlgn="ctr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अस्पतालको गुरू योजना 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Master Plan </a:t>
                      </a: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तयारी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9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 विकास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सहयोग समितिको बैठक संचालन र सामाजिक परीक्षण साथै अस्पतालको बार्षिक प्रतिवेदन तयारी तथा छपार्इ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३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अस्पतालमा </a:t>
                      </a:r>
                      <a:r>
                        <a:rPr lang="en-US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Continue Medical Education </a:t>
                      </a: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कार्यक्रम संचालन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४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 तथा अस्पताल परिसरको सर सफार्इका लागि ज्याला खर्च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५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b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भौतिक संरचनाको मर्मत सुधार 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६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b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अस्पतालजन्य फोहोर मैला ब्यवस्थापन तथा संक्रमण रोकथाम 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७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b"/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अस्पतालको लागि अत्यावश्यकीय विद्युत, खानेपानी तथा ढल निकास ब्यवस्थापन 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2DD0572-F13C-1CE6-C2C8-3D0114FB5DC0}"/>
              </a:ext>
            </a:extLst>
          </p:cNvPr>
          <p:cNvSpPr txBox="1"/>
          <p:nvPr/>
        </p:nvSpPr>
        <p:spPr>
          <a:xfrm>
            <a:off x="1379476" y="6345324"/>
            <a:ext cx="8892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</a:rPr>
              <a:t>Instruction: Please add specific activities as per AWPB- FY 2080/81 above </a:t>
            </a:r>
          </a:p>
        </p:txBody>
      </p:sp>
    </p:spTree>
    <p:extLst>
      <p:ext uri="{BB962C8B-B14F-4D97-AF65-F5344CB8AC3E}">
        <p14:creationId xmlns:p14="http://schemas.microsoft.com/office/powerpoint/2010/main" val="3956458781"/>
      </p:ext>
    </p:extLst>
  </p:cSld>
  <p:clrMapOvr>
    <a:masterClrMapping/>
  </p:clrMapOvr>
  <p:transition spd="slow">
    <p:cov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C31AC69-08D5-5796-C016-F808340C072A}"/>
              </a:ext>
            </a:extLst>
          </p:cNvPr>
          <p:cNvSpPr txBox="1"/>
          <p:nvPr/>
        </p:nvSpPr>
        <p:spPr>
          <a:xfrm>
            <a:off x="767408" y="1"/>
            <a:ext cx="10369152" cy="107721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sz="3200" b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अस्पतालको विनियोजित वार्षिक कार्यक्रम अनुसारको उपलब्धि </a:t>
            </a:r>
            <a:endParaRPr lang="en-US" sz="3200" b="1" dirty="0">
              <a:solidFill>
                <a:prstClr val="whit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DADFD5-6533-DFA8-190A-714AF027A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59957"/>
              </p:ext>
            </p:extLst>
          </p:nvPr>
        </p:nvGraphicFramePr>
        <p:xfrm>
          <a:off x="123825" y="1600200"/>
          <a:ext cx="11953329" cy="3777996"/>
        </p:xfrm>
        <a:graphic>
          <a:graphicData uri="http://schemas.openxmlformats.org/drawingml/2006/table">
            <a:tbl>
              <a:tblPr/>
              <a:tblGrid>
                <a:gridCol w="735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1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1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4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64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सि.नं.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विवरण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b="1" i="0" u="none" strike="noStrike" dirty="0">
                          <a:solidFill>
                            <a:srgbClr val="000000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खर्च रकम रू.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ne-NP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२०७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8/</a:t>
                      </a:r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०७९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२०७९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८०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ne-NP" sz="2000" b="1" i="0" u="none" strike="noStrike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२०८०/८१ 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87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८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क्लिनिकल सेवा विस्तार/औजार उपकरण खरिद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88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९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अस्पतालमा फार्मेसी स्थापना संचालन तथा सुदृढीकरण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75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१०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एक्सरे, अल्ट्रा साउण्ड इसीजी तथा प्रयोगशाला सेवा विस्तार 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87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११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अस्पतालको स्वास्थ्य ब्यवस्थापन सूचना प्रणाली सुदृढीकरण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87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१२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अस्पतालको लागि फर्निसिङ एवं फर्निचर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87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१३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विरामीहरुका लागि अन्य सेवा सुविधाहरु सुदृढीकरण गर्न 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883"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20000"/>
                        </a:lnSpc>
                      </a:pPr>
                      <a:r>
                        <a:rPr lang="ne-N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१४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20000"/>
                        </a:lnSpc>
                      </a:pPr>
                      <a:r>
                        <a:rPr lang="ne-NP" sz="2000" u="none" strike="noStrike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अस्पतालमा सोलार पावर ब्याकअप जडान</a:t>
                      </a:r>
                      <a:endParaRPr lang="ne-NP" sz="2000" b="0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72BF470-57CA-4D7D-AACA-080222AF7CCE}"/>
              </a:ext>
            </a:extLst>
          </p:cNvPr>
          <p:cNvSpPr txBox="1"/>
          <p:nvPr/>
        </p:nvSpPr>
        <p:spPr>
          <a:xfrm>
            <a:off x="1595500" y="6381328"/>
            <a:ext cx="8892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</a:rPr>
              <a:t>Instruction: Please add specific activities as per AWPB- FY 2080/81 above </a:t>
            </a:r>
          </a:p>
        </p:txBody>
      </p:sp>
    </p:spTree>
    <p:extLst>
      <p:ext uri="{BB962C8B-B14F-4D97-AF65-F5344CB8AC3E}">
        <p14:creationId xmlns:p14="http://schemas.microsoft.com/office/powerpoint/2010/main" val="3542332114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02545AA1-9CD1-EEC0-A2D7-822E920502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788516"/>
              </p:ext>
            </p:extLst>
          </p:nvPr>
        </p:nvGraphicFramePr>
        <p:xfrm>
          <a:off x="83332" y="872716"/>
          <a:ext cx="12000660" cy="591153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93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581">
                  <a:extLst>
                    <a:ext uri="{9D8B030D-6E8A-4147-A177-3AD203B41FA5}">
                      <a16:colId xmlns:a16="http://schemas.microsoft.com/office/drawing/2014/main" val="1104344335"/>
                    </a:ext>
                  </a:extLst>
                </a:gridCol>
                <a:gridCol w="897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0744496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82663269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81319570"/>
                    </a:ext>
                  </a:extLst>
                </a:gridCol>
                <a:gridCol w="1577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34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948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पद</a:t>
                      </a: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दरवन्दी</a:t>
                      </a:r>
                      <a:r>
                        <a:rPr lang="ne-NP" sz="1700" baseline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 अनुसारको उपलब्धता </a:t>
                      </a: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kern="1200" dirty="0">
                          <a:solidFill>
                            <a:schemeClr val="dk1"/>
                          </a:solidFill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कार्यरत 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endParaRPr lang="en-US" sz="2000" kern="1200" dirty="0">
                        <a:solidFill>
                          <a:schemeClr val="dk1"/>
                        </a:solidFill>
                        <a:latin typeface="Preeti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endParaRPr lang="en-US" sz="2000" kern="1200" dirty="0">
                        <a:solidFill>
                          <a:schemeClr val="dk1"/>
                        </a:solidFill>
                        <a:latin typeface="Preeti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3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स्वीकृत दरवन्दी</a:t>
                      </a:r>
                      <a:r>
                        <a:rPr lang="ne-NP" sz="1700" b="1" baseline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  </a:t>
                      </a:r>
                      <a:endParaRPr lang="en-US" sz="1700" b="1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पदपुर्ती </a:t>
                      </a:r>
                      <a:endParaRPr lang="en-US" sz="1700" b="1" dirty="0">
                        <a:latin typeface="Abadi" panose="020B0604020104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रिक्त</a:t>
                      </a:r>
                      <a:endParaRPr lang="en-US" sz="1700" b="1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0" dirty="0">
                          <a:latin typeface="Abadi" panose="020B0604020104020204" pitchFamily="34" charset="0"/>
                          <a:ea typeface="Calibri"/>
                          <a:cs typeface="Kokila" panose="020B0604020202020204" pitchFamily="34" charset="0"/>
                        </a:rPr>
                        <a:t>छात्रबृत्ति करार</a:t>
                      </a:r>
                      <a:endParaRPr lang="en-US" sz="1700" b="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0" dirty="0">
                          <a:latin typeface="Abadi" panose="020B0604020104020204" pitchFamily="34" charset="0"/>
                          <a:ea typeface="Calibri"/>
                          <a:cs typeface="Kokila" panose="020B0604020202020204" pitchFamily="34" charset="0"/>
                        </a:rPr>
                        <a:t>कार्यक्रम करार</a:t>
                      </a:r>
                      <a:endParaRPr lang="en-US" sz="1700" b="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समिति करार</a:t>
                      </a:r>
                      <a:endParaRPr lang="en-US" sz="1700" b="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काज</a:t>
                      </a:r>
                      <a:endParaRPr lang="en-US" sz="1700" b="1" dirty="0">
                        <a:latin typeface="Abadi" panose="020B0604020104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00800" algn="r"/>
                        </a:tabLst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करारमा लिने संस्था</a:t>
                      </a:r>
                      <a:r>
                        <a:rPr lang="ne-NP" sz="1700" b="1" baseline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 </a:t>
                      </a:r>
                      <a:endParaRPr lang="en-US" sz="1700" b="1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429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700" dirty="0">
                          <a:latin typeface="Abadi" panose="020B0604020104020204" pitchFamily="34" charset="0"/>
                          <a:ea typeface="Calibri"/>
                          <a:cs typeface="Kokila" panose="020B0604020202020204" pitchFamily="34" charset="0"/>
                        </a:rPr>
                        <a:t>स्थायी </a:t>
                      </a: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700" dirty="0">
                          <a:latin typeface="Abadi" panose="020B0604020104020204" pitchFamily="34" charset="0"/>
                          <a:ea typeface="Calibri"/>
                          <a:cs typeface="Kokila" panose="020B0604020202020204" pitchFamily="34" charset="0"/>
                        </a:rPr>
                        <a:t>दरवन्दी करार</a:t>
                      </a: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काजमा आएको</a:t>
                      </a:r>
                      <a:r>
                        <a:rPr lang="ne-NP" sz="1700" b="1" baseline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 </a:t>
                      </a:r>
                      <a:endParaRPr lang="en-US" sz="1700" b="1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700" b="1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काजमा अन्त्यत्र</a:t>
                      </a:r>
                      <a:r>
                        <a:rPr lang="ne-NP" sz="1700" b="1" baseline="0" dirty="0">
                          <a:latin typeface="Abadi" panose="020B0604020104020204" pitchFamily="34" charset="0"/>
                          <a:cs typeface="Kokila" panose="020B0604020202020204" pitchFamily="34" charset="0"/>
                        </a:rPr>
                        <a:t> गएको</a:t>
                      </a:r>
                      <a:endParaRPr lang="en-US" sz="1700" b="1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072470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1314750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1134935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784316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8026396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rgbClr val="FF0000"/>
                        </a:solidFill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4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effectLst/>
                        <a:latin typeface="Abadi" panose="020B0604020104020204" pitchFamily="34" charset="0"/>
                        <a:ea typeface="Arial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Abadi" panose="020B0604020104020204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59FC48C6-380B-4300-B980-374FD9601EA5}"/>
              </a:ext>
            </a:extLst>
          </p:cNvPr>
          <p:cNvSpPr txBox="1">
            <a:spLocks/>
          </p:cNvSpPr>
          <p:nvPr/>
        </p:nvSpPr>
        <p:spPr>
          <a:xfrm>
            <a:off x="839416" y="0"/>
            <a:ext cx="10405156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ne-NP" sz="40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मानव शंसाधनको अवस्था दरवन्दी संरचना अनुसार   </a:t>
            </a:r>
            <a:endParaRPr lang="en-US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67736"/>
      </p:ext>
    </p:extLst>
  </p:cSld>
  <p:clrMapOvr>
    <a:masterClrMapping/>
  </p:clrMapOvr>
  <p:transition spd="slow">
    <p:cove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046B75A-38AD-5189-A9AD-F6B32DCE0EB6}"/>
              </a:ext>
            </a:extLst>
          </p:cNvPr>
          <p:cNvSpPr txBox="1">
            <a:spLocks/>
          </p:cNvSpPr>
          <p:nvPr/>
        </p:nvSpPr>
        <p:spPr>
          <a:xfrm>
            <a:off x="767408" y="0"/>
            <a:ext cx="10261140" cy="7287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Hospital Based One Stop Crisis Management Center (OCMC)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8C4262C-B16E-D0DC-6513-F80804C1C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385923"/>
              </p:ext>
            </p:extLst>
          </p:nvPr>
        </p:nvGraphicFramePr>
        <p:xfrm>
          <a:off x="137338" y="1249680"/>
          <a:ext cx="11917324" cy="4358640"/>
        </p:xfrm>
        <a:graphic>
          <a:graphicData uri="http://schemas.openxmlformats.org/drawingml/2006/table">
            <a:tbl>
              <a:tblPr/>
              <a:tblGrid>
                <a:gridCol w="5148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02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Number of new reported case by service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FY 2078/079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FY 2079/080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FY 2080/81</a:t>
                      </a: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0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Physical examination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0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Injury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0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Safe abortions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0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Treatment of mental illness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0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Psychosocial counseling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125407"/>
                  </a:ext>
                </a:extLst>
              </a:tr>
              <a:tr h="2440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Medico-legal service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695463"/>
                  </a:ext>
                </a:extLst>
              </a:tr>
              <a:tr h="2440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HIV testing/counseling 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0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Pregnancy test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035798"/>
                  </a:ext>
                </a:extLst>
              </a:tr>
              <a:tr h="2440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Emergency contraceptive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502073"/>
                  </a:ext>
                </a:extLst>
              </a:tr>
              <a:tr h="24402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Gill Sans Nova" panose="020B0602020104020203" pitchFamily="34" charset="0"/>
                          <a:cs typeface="Kokila" panose="020B0604020202020204" pitchFamily="34" charset="0"/>
                        </a:rPr>
                        <a:t>STI Treatment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Gill Sans Nova" panose="020B0602020104020203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979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850641"/>
      </p:ext>
    </p:extLst>
  </p:cSld>
  <p:clrMapOvr>
    <a:masterClrMapping/>
  </p:clrMapOvr>
  <p:transition spd="slow">
    <p:cove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CB24CF72-488C-3278-166F-5EABF5AC6976}"/>
              </a:ext>
            </a:extLst>
          </p:cNvPr>
          <p:cNvSpPr txBox="1">
            <a:spLocks/>
          </p:cNvSpPr>
          <p:nvPr/>
        </p:nvSpPr>
        <p:spPr>
          <a:xfrm>
            <a:off x="839417" y="11412"/>
            <a:ext cx="10225136" cy="789296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Medico Legal Cases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4CC02E-EE1A-3755-5AAA-768D25BC79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752280"/>
              </p:ext>
            </p:extLst>
          </p:nvPr>
        </p:nvGraphicFramePr>
        <p:xfrm>
          <a:off x="155340" y="945398"/>
          <a:ext cx="11881319" cy="5579947"/>
        </p:xfrm>
        <a:graphic>
          <a:graphicData uri="http://schemas.openxmlformats.org/drawingml/2006/table">
            <a:tbl>
              <a:tblPr firstRow="1" bandRow="1"/>
              <a:tblGrid>
                <a:gridCol w="6864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8279">
                  <a:extLst>
                    <a:ext uri="{9D8B030D-6E8A-4147-A177-3AD203B41FA5}">
                      <a16:colId xmlns:a16="http://schemas.microsoft.com/office/drawing/2014/main" val="3918519665"/>
                    </a:ext>
                  </a:extLst>
                </a:gridCol>
                <a:gridCol w="2508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10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Cases</a:t>
                      </a:r>
                    </a:p>
                  </a:txBody>
                  <a:tcPr marL="68580" marR="68580" marT="34295" marB="34295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2079/80</a:t>
                      </a:r>
                      <a:endParaRPr lang="en-US" sz="28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 anchor="ctr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0" lang="en-US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2080/81</a:t>
                      </a:r>
                      <a:endParaRPr lang="en-US" sz="28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Autopsy</a:t>
                      </a: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9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Sexual Assault</a:t>
                      </a: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9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Physical Injury</a:t>
                      </a: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9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Drunkenness</a:t>
                      </a: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 marL="68580" marR="68580" marT="34295" marB="34295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634524"/>
      </p:ext>
    </p:extLst>
  </p:cSld>
  <p:clrMapOvr>
    <a:masterClrMapping/>
  </p:clrMapOvr>
  <p:transition spd="slow">
    <p:cove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236" y="-3922"/>
            <a:ext cx="9757950" cy="768626"/>
          </a:xfrm>
          <a:solidFill>
            <a:srgbClr val="0070C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hi-IN" sz="3200" b="1" i="0" dirty="0">
                <a:solidFill>
                  <a:schemeClr val="bg1">
                    <a:lumMod val="95000"/>
                  </a:schemeClr>
                </a:solidFill>
                <a:effectLst/>
              </a:rPr>
              <a:t>  </a:t>
            </a:r>
            <a:r>
              <a:rPr lang="en-US" sz="3200" b="1" i="0" dirty="0">
                <a:solidFill>
                  <a:schemeClr val="bg1">
                    <a:lumMod val="95000"/>
                  </a:schemeClr>
                </a:solidFill>
                <a:effectLst/>
              </a:rPr>
              <a:t>Non-Communicable Diseases 2080/81</a:t>
            </a:r>
            <a:endParaRPr lang="en-US" sz="6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4944955E-FC17-3446-B126-516A6D6DE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610148"/>
              </p:ext>
            </p:extLst>
          </p:nvPr>
        </p:nvGraphicFramePr>
        <p:xfrm>
          <a:off x="121920" y="1043525"/>
          <a:ext cx="5789782" cy="52730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97727">
                  <a:extLst>
                    <a:ext uri="{9D8B030D-6E8A-4147-A177-3AD203B41FA5}">
                      <a16:colId xmlns:a16="http://schemas.microsoft.com/office/drawing/2014/main" val="1975132319"/>
                    </a:ext>
                  </a:extLst>
                </a:gridCol>
                <a:gridCol w="758764">
                  <a:extLst>
                    <a:ext uri="{9D8B030D-6E8A-4147-A177-3AD203B41FA5}">
                      <a16:colId xmlns:a16="http://schemas.microsoft.com/office/drawing/2014/main" val="2833272727"/>
                    </a:ext>
                  </a:extLst>
                </a:gridCol>
                <a:gridCol w="961110">
                  <a:extLst>
                    <a:ext uri="{9D8B030D-6E8A-4147-A177-3AD203B41FA5}">
                      <a16:colId xmlns:a16="http://schemas.microsoft.com/office/drawing/2014/main" val="669517995"/>
                    </a:ext>
                  </a:extLst>
                </a:gridCol>
                <a:gridCol w="1172181">
                  <a:extLst>
                    <a:ext uri="{9D8B030D-6E8A-4147-A177-3AD203B41FA5}">
                      <a16:colId xmlns:a16="http://schemas.microsoft.com/office/drawing/2014/main" val="2551445804"/>
                    </a:ext>
                  </a:extLst>
                </a:gridCol>
              </a:tblGrid>
              <a:tr h="51246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NCD cases on Treatment (OPD/Emergency)</a:t>
                      </a: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Number of new cases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Number of deaths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408785"/>
                  </a:ext>
                </a:extLst>
              </a:tr>
              <a:tr h="2966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Male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Female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409477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Cardiovascular Disease</a:t>
                      </a: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22277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Cancer</a:t>
                      </a: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903428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COPD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199576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Diabetes</a:t>
                      </a: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976607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Asthma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396277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Hypertension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878033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Stroke</a:t>
                      </a:r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54727"/>
                  </a:ext>
                </a:extLst>
              </a:tr>
              <a:tr h="296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Heart attack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198296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CKD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434553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RHD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772540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Congenital heart disease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866226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Obesity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542438"/>
                  </a:ext>
                </a:extLst>
              </a:tr>
              <a:tr h="29669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2906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1EE1CC25-D475-B717-EB8A-658DDA4D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90568"/>
              </p:ext>
            </p:extLst>
          </p:nvPr>
        </p:nvGraphicFramePr>
        <p:xfrm>
          <a:off x="6096000" y="1043524"/>
          <a:ext cx="5974080" cy="527303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522609">
                  <a:extLst>
                    <a:ext uri="{9D8B030D-6E8A-4147-A177-3AD203B41FA5}">
                      <a16:colId xmlns:a16="http://schemas.microsoft.com/office/drawing/2014/main" val="1975132319"/>
                    </a:ext>
                  </a:extLst>
                </a:gridCol>
                <a:gridCol w="1382425">
                  <a:extLst>
                    <a:ext uri="{9D8B030D-6E8A-4147-A177-3AD203B41FA5}">
                      <a16:colId xmlns:a16="http://schemas.microsoft.com/office/drawing/2014/main" val="2833272727"/>
                    </a:ext>
                  </a:extLst>
                </a:gridCol>
                <a:gridCol w="1069046">
                  <a:extLst>
                    <a:ext uri="{9D8B030D-6E8A-4147-A177-3AD203B41FA5}">
                      <a16:colId xmlns:a16="http://schemas.microsoft.com/office/drawing/2014/main" val="669517995"/>
                    </a:ext>
                  </a:extLst>
                </a:gridCol>
              </a:tblGrid>
              <a:tr h="35633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1" i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  <a:ea typeface="+mn-ea"/>
                          <a:cs typeface="+mn-cs"/>
                        </a:rPr>
                        <a:t>Mental Health Cases on Treatment (OPD/Emergency)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Number of new cases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408785"/>
                  </a:ext>
                </a:extLst>
              </a:tr>
              <a:tr h="3563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Male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Female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409477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Depression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22277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Suicide Attempt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903428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Epilepsy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199576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Psychosis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976607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Anxiety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396277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Alcohol Use Disorder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878033"/>
                  </a:ext>
                </a:extLst>
              </a:tr>
              <a:tr h="356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Dementia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54727"/>
                  </a:ext>
                </a:extLst>
              </a:tr>
              <a:tr h="640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Emotional and Behavioral Disorder of Children and Adolescents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198296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Conversion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434553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Bipolar Disorder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772540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r>
                        <a:rPr lang="en-US" sz="1700" b="0" kern="1200" dirty="0">
                          <a:solidFill>
                            <a:schemeClr val="tx1"/>
                          </a:solidFill>
                          <a:effectLst/>
                          <a:latin typeface="Gill Sans Nova" panose="020B0602020104020203" pitchFamily="34" charset="0"/>
                        </a:rPr>
                        <a:t>Other Mental Disorder</a:t>
                      </a:r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866226"/>
                  </a:ext>
                </a:extLst>
              </a:tr>
              <a:tr h="356335">
                <a:tc>
                  <a:txBody>
                    <a:bodyPr/>
                    <a:lstStyle/>
                    <a:p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b="1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b="1" dirty="0">
                        <a:solidFill>
                          <a:schemeClr val="tx1"/>
                        </a:solidFill>
                        <a:latin typeface="Gill Sans Nova" panose="020B06020201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228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619474"/>
      </p:ext>
    </p:extLst>
  </p:cSld>
  <p:clrMapOvr>
    <a:masterClrMapping/>
  </p:clrMapOvr>
  <p:transition spd="slow">
    <p:cover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CCCB82-4217-29FB-0411-49C2E5BC1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668659"/>
              </p:ext>
            </p:extLst>
          </p:nvPr>
        </p:nvGraphicFramePr>
        <p:xfrm>
          <a:off x="83332" y="980728"/>
          <a:ext cx="7992883" cy="5608320"/>
        </p:xfrm>
        <a:graphic>
          <a:graphicData uri="http://schemas.openxmlformats.org/drawingml/2006/table">
            <a:tbl>
              <a:tblPr/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910">
                  <a:extLst>
                    <a:ext uri="{9D8B030D-6E8A-4147-A177-3AD203B41FA5}">
                      <a16:colId xmlns:a16="http://schemas.microsoft.com/office/drawing/2014/main" val="3625748854"/>
                    </a:ext>
                  </a:extLst>
                </a:gridCol>
                <a:gridCol w="1236910">
                  <a:extLst>
                    <a:ext uri="{9D8B030D-6E8A-4147-A177-3AD203B41FA5}">
                      <a16:colId xmlns:a16="http://schemas.microsoft.com/office/drawing/2014/main" val="3410322627"/>
                    </a:ext>
                  </a:extLst>
                </a:gridCol>
                <a:gridCol w="1470994">
                  <a:extLst>
                    <a:ext uri="{9D8B030D-6E8A-4147-A177-3AD203B41FA5}">
                      <a16:colId xmlns:a16="http://schemas.microsoft.com/office/drawing/2014/main" val="1831800927"/>
                    </a:ext>
                  </a:extLst>
                </a:gridCol>
              </a:tblGrid>
              <a:tr h="262718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Target Group 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Number 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HI Enrollment  </a:t>
                      </a:r>
                      <a:endParaRPr lang="en-US" sz="1700" b="1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New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Follow-up 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Enrolled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t"/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Not Enrolled 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SSU implemented</a:t>
                      </a:r>
                      <a:r>
                        <a:rPr lang="en-US" sz="1700" b="0" u="none" strike="noStrike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 (Yes)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Ultra Poor and Poor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Helpless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Person with Disability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GBV Survivors 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087717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Senior Citizen 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Deprived emergency patients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Disaster survivors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Marginalized/endangered group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882181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FCHV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826892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Malnourish children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933767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kern="1200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Prisoners</a:t>
                      </a:r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816133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0" i="0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Others 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0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546531"/>
                  </a:ext>
                </a:extLst>
              </a:tr>
              <a:tr h="262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t"/>
                      <a:r>
                        <a:rPr lang="en-US" sz="1700" b="1" u="none" strike="noStrike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</a:rPr>
                        <a:t>Total </a:t>
                      </a:r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700" dirty="0"/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en-US" sz="1700" b="1" i="0" u="none" strike="noStrike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DD8C4DF-AC0D-2708-E9CF-5C54ADE3A0B7}"/>
              </a:ext>
            </a:extLst>
          </p:cNvPr>
          <p:cNvSpPr txBox="1">
            <a:spLocks/>
          </p:cNvSpPr>
          <p:nvPr/>
        </p:nvSpPr>
        <p:spPr>
          <a:xfrm>
            <a:off x="875420" y="-27384"/>
            <a:ext cx="10549172" cy="612068"/>
          </a:xfrm>
          <a:prstGeom prst="rect">
            <a:avLst/>
          </a:prstGeom>
          <a:solidFill>
            <a:srgbClr val="0070C0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Kokila" panose="020B0604020202020204" pitchFamily="34" charset="0"/>
                <a:ea typeface="+mj-ea"/>
                <a:cs typeface="Kokila" panose="020B0604020202020204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400" dirty="0">
                <a:latin typeface="Tw Cen MT" panose="020B0602020104020603" pitchFamily="34" charset="0"/>
              </a:rPr>
              <a:t>Total Patients Served by Social Service in FY 2080/81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2065ABBE-3136-4D75-E7F8-BEB02E8C3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18150"/>
              </p:ext>
            </p:extLst>
          </p:nvPr>
        </p:nvGraphicFramePr>
        <p:xfrm>
          <a:off x="8214102" y="2738120"/>
          <a:ext cx="389456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283">
                  <a:extLst>
                    <a:ext uri="{9D8B030D-6E8A-4147-A177-3AD203B41FA5}">
                      <a16:colId xmlns:a16="http://schemas.microsoft.com/office/drawing/2014/main" val="2527155054"/>
                    </a:ext>
                  </a:extLst>
                </a:gridCol>
                <a:gridCol w="1947283">
                  <a:extLst>
                    <a:ext uri="{9D8B030D-6E8A-4147-A177-3AD203B41FA5}">
                      <a16:colId xmlns:a16="http://schemas.microsoft.com/office/drawing/2014/main" val="395145220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w Cen MT" panose="020B0602020104020603" pitchFamily="34" charset="0"/>
                        </a:rPr>
                        <a:t>Amount of total expenses and exempted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720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w Cen MT" panose="020B0602020104020603" pitchFamily="34" charset="0"/>
                        </a:rPr>
                        <a:t>Expenses (NRS)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w Cen MT" panose="020B0602020104020603" pitchFamily="34" charset="0"/>
                        </a:rPr>
                        <a:t>Exempted (NRS)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105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61841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w Cen MT" panose="020B0602020104020603" pitchFamily="34" charset="0"/>
                        </a:rPr>
                        <a:t>Total</a:t>
                      </a:r>
                      <a:r>
                        <a:rPr lang="en-US" baseline="0" dirty="0">
                          <a:latin typeface="Tw Cen MT" panose="020B0602020104020603" pitchFamily="34" charset="0"/>
                        </a:rPr>
                        <a:t> expenses:</a:t>
                      </a:r>
                      <a:endParaRPr lang="en-US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95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184965"/>
      </p:ext>
    </p:extLst>
  </p:cSld>
  <p:clrMapOvr>
    <a:masterClrMapping/>
  </p:clrMapOvr>
  <p:transition spd="slow">
    <p:cover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DF7CD4-3183-2992-883D-7A1FAFB075B6}"/>
              </a:ext>
            </a:extLst>
          </p:cNvPr>
          <p:cNvSpPr txBox="1">
            <a:spLocks/>
          </p:cNvSpPr>
          <p:nvPr/>
        </p:nvSpPr>
        <p:spPr>
          <a:xfrm>
            <a:off x="983432" y="-27384"/>
            <a:ext cx="10370368" cy="612068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32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 panose="020B0602020104020603" pitchFamily="34" charset="0"/>
                <a:ea typeface="+mj-ea"/>
                <a:cs typeface="Kokila" panose="020B0604020202020204" pitchFamily="34" charset="0"/>
              </a:rPr>
              <a:t>स्वास्थ्य बिमा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w Cen MT" panose="020B0602020104020603" pitchFamily="34" charset="0"/>
              <a:ea typeface="+mj-ea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D3C9B9-0739-9203-C73C-026A4CB91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054689"/>
              </p:ext>
            </p:extLst>
          </p:nvPr>
        </p:nvGraphicFramePr>
        <p:xfrm>
          <a:off x="317966" y="836712"/>
          <a:ext cx="1170129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99">
                  <a:extLst>
                    <a:ext uri="{9D8B030D-6E8A-4147-A177-3AD203B41FA5}">
                      <a16:colId xmlns:a16="http://schemas.microsoft.com/office/drawing/2014/main" val="1195061689"/>
                    </a:ext>
                  </a:extLst>
                </a:gridCol>
              </a:tblGrid>
              <a:tr h="121568">
                <a:tc>
                  <a:txBody>
                    <a:bodyPr/>
                    <a:lstStyle/>
                    <a:p>
                      <a:pPr algn="ctr"/>
                      <a:r>
                        <a:rPr lang="ne-NP" sz="2400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बिबरण</a:t>
                      </a:r>
                      <a:endParaRPr lang="en-US" sz="2400" kern="1200" baseline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e-NP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आ. व </a:t>
                      </a:r>
                      <a:r>
                        <a:rPr kumimoji="0" lang="ne-NP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२०८०/८१</a:t>
                      </a:r>
                      <a:r>
                        <a:rPr kumimoji="0" lang="ne-NP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b="1" kern="1200" baseline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28">
                <a:tc>
                  <a:txBody>
                    <a:bodyPr/>
                    <a:lstStyle/>
                    <a:p>
                      <a:r>
                        <a:rPr lang="hi-IN" sz="2400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अस्पतालमा स्वास्थ्य विमा सुरुवात गरिएको आ.व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sz="2400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अस्पतालमा स्वास्थ्य विमा कार्यक्रम अन्र्तगत विमितको जम्मा संख्या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32">
                <a:tc>
                  <a:txBody>
                    <a:bodyPr/>
                    <a:lstStyle/>
                    <a:p>
                      <a:r>
                        <a:rPr lang="hi-IN" sz="2400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अस्पतालमा स्वास्थ्य विमा कार्यक्रम अन्र्तगत स्वास्थ्य विमा नविकरण गर्नेको संख्या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ED5D29-F0DC-4EEC-2987-20A7EC1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76518"/>
              </p:ext>
            </p:extLst>
          </p:nvPr>
        </p:nvGraphicFramePr>
        <p:xfrm>
          <a:off x="317966" y="3263895"/>
          <a:ext cx="11701300" cy="3113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0650">
                  <a:extLst>
                    <a:ext uri="{9D8B030D-6E8A-4147-A177-3AD203B41FA5}">
                      <a16:colId xmlns:a16="http://schemas.microsoft.com/office/drawing/2014/main" val="718778653"/>
                    </a:ext>
                  </a:extLst>
                </a:gridCol>
              </a:tblGrid>
              <a:tr h="336479">
                <a:tc>
                  <a:txBody>
                    <a:bodyPr/>
                    <a:lstStyle/>
                    <a:p>
                      <a:r>
                        <a:rPr lang="hi-IN" sz="2400" b="1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अस्पतालमा स्वास्थ्य विमा कार्यक्रम अन्र्तगतका प्रमुख चुनौतिहरु</a:t>
                      </a:r>
                      <a:r>
                        <a:rPr lang="en-US" sz="2400" b="1" kern="1200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+mn-ea"/>
                          <a:cs typeface="Kokila" panose="020B0604020202020204" pitchFamily="34" charset="0"/>
                        </a:rPr>
                        <a:t>:</a:t>
                      </a:r>
                      <a:endParaRPr lang="hi-IN" sz="2400" b="1" kern="1200" baseline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i-IN" sz="2400" b="1" kern="1200" baseline="0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87472"/>
                  </a:ext>
                </a:extLst>
              </a:tr>
              <a:tr h="664004">
                <a:tc gridSpan="2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859635"/>
                  </a:ext>
                </a:extLst>
              </a:tr>
              <a:tr h="664004">
                <a:tc gridSpan="2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783921"/>
                  </a:ext>
                </a:extLst>
              </a:tr>
              <a:tr h="664004">
                <a:tc gridSpan="2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588708"/>
                  </a:ext>
                </a:extLst>
              </a:tr>
              <a:tr h="664004">
                <a:tc gridSpan="2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223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729707"/>
      </p:ext>
    </p:extLst>
  </p:cSld>
  <p:clrMapOvr>
    <a:masterClrMapping/>
  </p:clrMapOvr>
  <p:transition spd="slow">
    <p:cover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59AD75-CE0A-EDBB-385E-E9840B026417}"/>
              </a:ext>
            </a:extLst>
          </p:cNvPr>
          <p:cNvSpPr txBox="1"/>
          <p:nvPr/>
        </p:nvSpPr>
        <p:spPr>
          <a:xfrm>
            <a:off x="1019436" y="-27384"/>
            <a:ext cx="10153128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sz="3200" b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अस्पतालको फार्मेसी</a:t>
            </a:r>
            <a:endParaRPr lang="ne-NP" sz="1600" b="1" dirty="0">
              <a:solidFill>
                <a:prstClr val="whit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C863E-3B00-C2CE-355C-DA9F689CD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157319"/>
              </p:ext>
            </p:extLst>
          </p:nvPr>
        </p:nvGraphicFramePr>
        <p:xfrm>
          <a:off x="83332" y="728700"/>
          <a:ext cx="12000656" cy="5667908"/>
        </p:xfrm>
        <a:graphic>
          <a:graphicData uri="http://schemas.openxmlformats.org/drawingml/2006/table">
            <a:tbl>
              <a:tblPr firstRow="1" bandRow="1"/>
              <a:tblGrid>
                <a:gridCol w="7448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1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6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ne-NP" sz="2800" kern="12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बिबरण</a:t>
                      </a:r>
                      <a:endParaRPr lang="en-US" sz="2800" kern="1200" baseline="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ne-NP" sz="2800" kern="12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नतिजा </a:t>
                      </a:r>
                      <a:endParaRPr lang="en-US" sz="2800" kern="1200" baseline="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0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ne-NP" sz="2800" kern="12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फार्मेसी संचालन गरेको मिति</a:t>
                      </a:r>
                      <a:endParaRPr lang="en-US" sz="2800" kern="1200" baseline="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फार्मेसीमा</a:t>
                      </a:r>
                      <a:r>
                        <a:rPr lang="ne-NP" sz="28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उपलब्ध औषधिहरूको संख्या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7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फार्मेसीमा</a:t>
                      </a:r>
                      <a:r>
                        <a:rPr lang="ne-NP" sz="28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कार्यरत जनशक्ती संख्या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7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Software</a:t>
                      </a:r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को अबस्था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7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हाल</a:t>
                      </a:r>
                      <a:r>
                        <a:rPr lang="ne-NP" sz="28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सम्मको लगानी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7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प्रति महिना</a:t>
                      </a:r>
                      <a:r>
                        <a:rPr lang="ne-NP" sz="28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औषत बिक्री रकम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7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प्रति</a:t>
                      </a:r>
                      <a:r>
                        <a:rPr lang="ne-NP" sz="2800" baseline="0" dirty="0">
                          <a:solidFill>
                            <a:schemeClr val="tx1"/>
                          </a:solidFill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 महिनाको खुद औषत आम्दानी</a:t>
                      </a:r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2800" dirty="0">
                        <a:solidFill>
                          <a:schemeClr val="tx1"/>
                        </a:solidFill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677266"/>
      </p:ext>
    </p:extLst>
  </p:cSld>
  <p:clrMapOvr>
    <a:masterClrMapping/>
  </p:clrMapOvr>
  <p:transition spd="slow">
    <p:cover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7D2C31-C8DB-155D-38F6-FF426235BF3D}"/>
              </a:ext>
            </a:extLst>
          </p:cNvPr>
          <p:cNvSpPr/>
          <p:nvPr/>
        </p:nvSpPr>
        <p:spPr>
          <a:xfrm>
            <a:off x="947428" y="152400"/>
            <a:ext cx="10406372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Minimum Service Standards: </a:t>
            </a:r>
            <a:r>
              <a:rPr lang="en-US" sz="3200" b="1" i="1" dirty="0">
                <a:solidFill>
                  <a:prstClr val="whit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MSS Score Trend 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BB47645D-7064-E8DF-55D5-5B118947EA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0221111"/>
              </p:ext>
            </p:extLst>
          </p:nvPr>
        </p:nvGraphicFramePr>
        <p:xfrm>
          <a:off x="108011" y="1143000"/>
          <a:ext cx="11964653" cy="5018900"/>
        </p:xfrm>
        <a:graphic>
          <a:graphicData uri="http://schemas.openxmlformats.org/drawingml/2006/table">
            <a:tbl>
              <a:tblPr firstRow="1" firstCol="1" bandRow="1"/>
              <a:tblGrid>
                <a:gridCol w="3683733">
                  <a:extLst>
                    <a:ext uri="{9D8B030D-6E8A-4147-A177-3AD203B41FA5}">
                      <a16:colId xmlns:a16="http://schemas.microsoft.com/office/drawing/2014/main" val="167425108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4046627089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76110377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07733726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396893669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326899523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573781656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4235396277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val="685773629"/>
                    </a:ext>
                  </a:extLst>
                </a:gridCol>
              </a:tblGrid>
              <a:tr h="39604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Section Name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Number of standards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Maximum score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FY 2078/079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FY 2079/080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FY 2080/081</a:t>
                      </a:r>
                    </a:p>
                  </a:txBody>
                  <a:tcPr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254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517825"/>
                  </a:ext>
                </a:extLst>
              </a:tr>
              <a:tr h="759458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Section Name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standards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Maximum score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First</a:t>
                      </a:r>
                      <a:r>
                        <a:rPr lang="en-US" sz="2000" b="1" i="1" baseline="0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 round</a:t>
                      </a:r>
                      <a:endParaRPr lang="en-US" sz="2000" b="1" i="1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vert="vert270">
                    <a:lnL w="254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Second round </a:t>
                      </a:r>
                    </a:p>
                  </a:txBody>
                  <a:tcPr vert="vert27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First round </a:t>
                      </a:r>
                    </a:p>
                  </a:txBody>
                  <a:tcPr vert="vert27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Second round </a:t>
                      </a:r>
                    </a:p>
                  </a:txBody>
                  <a:tcPr vert="vert27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First round </a:t>
                      </a:r>
                    </a:p>
                  </a:txBody>
                  <a:tcPr vert="vert27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Kokila" panose="020B0604020202020204" pitchFamily="34" charset="0"/>
                          <a:ea typeface="Calibri" panose="020F0502020204030204" pitchFamily="34" charset="0"/>
                          <a:cs typeface="Kokila" panose="020B0604020202020204" pitchFamily="34" charset="0"/>
                        </a:rPr>
                        <a:t>Second round </a:t>
                      </a:r>
                    </a:p>
                  </a:txBody>
                  <a:tcPr vert="vert27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838079"/>
                  </a:ext>
                </a:extLst>
              </a:tr>
              <a:tr h="2850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Governance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254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709964"/>
                  </a:ext>
                </a:extLst>
              </a:tr>
              <a:tr h="4594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Organizational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856735"/>
                  </a:ext>
                </a:extLst>
              </a:tr>
              <a:tr h="4594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Human Resources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960258"/>
                  </a:ext>
                </a:extLst>
              </a:tr>
              <a:tr h="392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Financial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146136"/>
                  </a:ext>
                </a:extLst>
              </a:tr>
              <a:tr h="392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Information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648994"/>
                  </a:ext>
                </a:extLst>
              </a:tr>
              <a:tr h="392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Quality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635215"/>
                  </a:ext>
                </a:extLst>
              </a:tr>
              <a:tr h="392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Clinical Management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Kokila" panose="020B060402020202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3462898"/>
                  </a:ext>
                </a:extLst>
              </a:tr>
              <a:tr h="392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Hospital Support Services</a:t>
                      </a:r>
                      <a:endParaRPr lang="en-US" sz="2000" b="0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522864"/>
                  </a:ext>
                </a:extLst>
              </a:tr>
              <a:tr h="3050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Kokila" panose="020B0604020202020204" pitchFamily="34" charset="0"/>
                          <a:cs typeface="Kokila" panose="020B0604020202020204" pitchFamily="34" charset="0"/>
                        </a:rPr>
                        <a:t>Total Score</a:t>
                      </a: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000" b="1" dirty="0">
                        <a:effectLst/>
                        <a:latin typeface="Kokila" panose="020B0604020202020204" pitchFamily="34" charset="0"/>
                        <a:ea typeface="Calibri" panose="020F0502020204030204" pitchFamily="34" charset="0"/>
                        <a:cs typeface="Kokila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012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743140"/>
      </p:ext>
    </p:extLst>
  </p:cSld>
  <p:clrMapOvr>
    <a:masterClrMapping/>
  </p:clrMapOvr>
  <p:transition spd="slow">
    <p:cover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540454-65B3-369D-A1DB-5E06D9D22645}"/>
              </a:ext>
            </a:extLst>
          </p:cNvPr>
          <p:cNvSpPr txBox="1">
            <a:spLocks/>
          </p:cNvSpPr>
          <p:nvPr/>
        </p:nvSpPr>
        <p:spPr>
          <a:xfrm>
            <a:off x="911424" y="1"/>
            <a:ext cx="10442376" cy="607356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e-NP" sz="3200" b="1" dirty="0">
                <a:solidFill>
                  <a:schemeClr val="bg1">
                    <a:lumMod val="9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उत्कृष्ट तथा नबिनतम अभ्यास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kumimoji="0" lang="en-US" altLang="ne-NP" sz="32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Kokila" panose="020B0604020202020204" pitchFamily="34" charset="0"/>
              <a:ea typeface="Mangal" pitchFamily="18" charset="0"/>
              <a:cs typeface="Kokila" panose="020B0604020202020204" pitchFamily="34" charset="0"/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40237EB-E06F-C56A-0A90-617538282C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02380"/>
              </p:ext>
            </p:extLst>
          </p:nvPr>
        </p:nvGraphicFramePr>
        <p:xfrm>
          <a:off x="159656" y="1103086"/>
          <a:ext cx="10965544" cy="4913138"/>
        </p:xfrm>
        <a:graphic>
          <a:graphicData uri="http://schemas.openxmlformats.org/drawingml/2006/table">
            <a:tbl>
              <a:tblPr/>
              <a:tblGrid>
                <a:gridCol w="737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5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4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92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4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S.N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Innovative activities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  <a:cs typeface="Times New Roman" panose="02020603050405020304" pitchFamily="18" charset="0"/>
                        </a:rPr>
                        <a:t>Target group </a:t>
                      </a: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Achievement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5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ctr"/>
                      <a:endParaRPr lang="en-US" sz="1800" u="none" strike="noStrik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1296"/>
                  </a:ext>
                </a:extLst>
              </a:tr>
              <a:tr h="643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u="none" strike="noStrik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u="none" strike="noStrik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0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u="none" strike="noStrik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u="none" strike="noStrik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977954"/>
                  </a:ext>
                </a:extLst>
              </a:tr>
              <a:tr h="643008">
                <a:tc>
                  <a:txBody>
                    <a:bodyPr/>
                    <a:lstStyle/>
                    <a:p>
                      <a:pPr algn="just"/>
                      <a:endParaRPr lang="en-US" sz="1800" dirty="0"/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4F81BD"/>
                      </a:solidFill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36653"/>
      </p:ext>
    </p:extLst>
  </p:cSld>
  <p:clrMapOvr>
    <a:masterClrMapping/>
  </p:clrMapOvr>
  <p:transition spd="slow">
    <p:cover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C2B2E-01F7-427F-AC20-15C9EBC7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EA5289-5F71-4AE7-A4C8-0A7E930537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540454-65B3-369D-A1DB-5E06D9D22645}"/>
              </a:ext>
            </a:extLst>
          </p:cNvPr>
          <p:cNvSpPr txBox="1">
            <a:spLocks/>
          </p:cNvSpPr>
          <p:nvPr/>
        </p:nvSpPr>
        <p:spPr>
          <a:xfrm>
            <a:off x="911424" y="1"/>
            <a:ext cx="10442376" cy="607356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e-NP" altLang="ne-NP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Mangal" pitchFamily="18" charset="0"/>
                <a:cs typeface="Kokila" panose="020B0604020202020204" pitchFamily="34" charset="0"/>
              </a:rPr>
              <a:t>कार्यक्रम विश्लेषण</a:t>
            </a:r>
            <a:r>
              <a:rPr kumimoji="0" lang="en-US" altLang="ne-NP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Mangal" pitchFamily="18" charset="0"/>
                <a:cs typeface="Kokila" panose="020B0604020202020204" pitchFamily="34" charset="0"/>
              </a:rPr>
              <a:t> </a:t>
            </a:r>
            <a:r>
              <a:rPr kumimoji="0" lang="ne-NP" altLang="ne-NP" sz="3200" b="1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Kokila" panose="020B0604020202020204" pitchFamily="34" charset="0"/>
                <a:ea typeface="Mangal" pitchFamily="18" charset="0"/>
                <a:cs typeface="Kokila" panose="020B0604020202020204" pitchFamily="34" charset="0"/>
              </a:rPr>
              <a:t>तथा कार्ययोजना </a:t>
            </a:r>
            <a:endParaRPr kumimoji="0" lang="en-US" altLang="ne-NP" sz="3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Kokila" panose="020B0604020202020204" pitchFamily="34" charset="0"/>
              <a:ea typeface="Mangal" pitchFamily="18" charset="0"/>
              <a:cs typeface="Kokila" panose="020B0604020202020204" pitchFamily="34" charset="0"/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40237EB-E06F-C56A-0A90-617538282C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2013252"/>
              </p:ext>
            </p:extLst>
          </p:nvPr>
        </p:nvGraphicFramePr>
        <p:xfrm>
          <a:off x="155340" y="855176"/>
          <a:ext cx="11957305" cy="5598160"/>
        </p:xfrm>
        <a:graphic>
          <a:graphicData uri="http://schemas.openxmlformats.org/drawingml/2006/table">
            <a:tbl>
              <a:tblPr/>
              <a:tblGrid>
                <a:gridCol w="545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6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0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75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65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3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S.N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Prioritized Gap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Action step to be taken to fulfill the Gap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Person Responsible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Time Frame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Managerial/ Budgetary Support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Remarks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7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mpd="sng">
                      <a:solidFill>
                        <a:srgbClr val="4F81BD"/>
                      </a:solidFill>
                    </a:lnL>
                    <a:lnR w="12700" cmpd="sng">
                      <a:solidFill>
                        <a:srgbClr val="4F81BD"/>
                      </a:solidFill>
                    </a:lnR>
                    <a:lnT w="12700" cmpd="sng">
                      <a:solidFill>
                        <a:srgbClr val="4F81BD"/>
                      </a:solidFill>
                    </a:lnT>
                    <a:lnB w="12700" cmpd="sng">
                      <a:solidFill>
                        <a:srgbClr val="4F81BD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46187"/>
      </p:ext>
    </p:extLst>
  </p:cSld>
  <p:clrMapOvr>
    <a:masterClrMapping/>
  </p:clrMapOvr>
  <p:transition spd="slow">
    <p:cover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e-NP" dirty="0"/>
              <a:t>तस्विरहरु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399E0-EFC4-4816-608B-19585219A1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D1D62E4-6D0B-23E0-FEAE-6413C9676C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27626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E45FC7F-E6D9-4748-A5E4-1A44FFA7DDA2}"/>
              </a:ext>
            </a:extLst>
          </p:cNvPr>
          <p:cNvSpPr txBox="1">
            <a:spLocks/>
          </p:cNvSpPr>
          <p:nvPr/>
        </p:nvSpPr>
        <p:spPr>
          <a:xfrm>
            <a:off x="753145" y="6896"/>
            <a:ext cx="10369152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ne-NP" sz="4000" b="1">
                <a:solidFill>
                  <a:schemeClr val="bg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okila" panose="020B0604020202020204" pitchFamily="34" charset="0"/>
                <a:cs typeface="Kokila" panose="020B0604020202020204" pitchFamily="34" charset="0"/>
              </a:rPr>
              <a:t>अस्पतालको भौतिक पूर्वाधारको अवस्था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C83262-AB1E-6107-94C2-4F744B3CE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36457"/>
              </p:ext>
            </p:extLst>
          </p:nvPr>
        </p:nvGraphicFramePr>
        <p:xfrm>
          <a:off x="95250" y="836712"/>
          <a:ext cx="11977414" cy="569229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598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48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943">
                <a:tc>
                  <a:txBody>
                    <a:bodyPr/>
                    <a:lstStyle/>
                    <a:p>
                      <a:r>
                        <a:rPr lang="ne-NP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विवरण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प्रयाप्त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अप्रयाप्त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अप्रयाप्त</a:t>
                      </a:r>
                      <a:r>
                        <a:rPr lang="ne-NP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भएमा कुन प्रयोजन 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/</a:t>
                      </a:r>
                      <a:r>
                        <a:rPr lang="ne-NP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कति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Hospital Own Land (area)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Hospital Own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Hospital Standard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Hospital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77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Doctor 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77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Nurses 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77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Paramedics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7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Other Staff 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CEONC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Infrastructure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377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Maternity Waiting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63095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Post-Mortem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Kokil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147723"/>
      </p:ext>
    </p:extLst>
  </p:cSld>
  <p:clrMapOvr>
    <a:masterClrMapping/>
  </p:clrMapOvr>
  <p:transition spd="slow">
    <p:cover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9269" y="2488395"/>
            <a:ext cx="8393461" cy="768626"/>
          </a:xfrm>
          <a:solidFill>
            <a:srgbClr val="CEFEEC"/>
          </a:solidFill>
          <a:scene3d>
            <a:camera prst="perspectiveBelow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ne-NP" altLang="en-US" sz="4900" kern="0" dirty="0">
                <a:solidFill>
                  <a:srgbClr val="002060"/>
                </a:solidFill>
                <a:latin typeface="Times New Roman"/>
              </a:rPr>
              <a:t>धन्यवाद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C8E8CE-3894-43D2-A9F8-9DAA3C8A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5289-5F71-4AE7-A4C8-0A7E9305375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68348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8F43A4-75F1-5E22-6AFD-1D7F1BA6715C}"/>
              </a:ext>
            </a:extLst>
          </p:cNvPr>
          <p:cNvSpPr txBox="1">
            <a:spLocks/>
          </p:cNvSpPr>
          <p:nvPr/>
        </p:nvSpPr>
        <p:spPr>
          <a:xfrm>
            <a:off x="875420" y="1"/>
            <a:ext cx="10153128" cy="761999"/>
          </a:xfrm>
          <a:prstGeom prst="rect">
            <a:avLst/>
          </a:prstGeom>
          <a:solidFill>
            <a:srgbClr val="0070C0"/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ne-NP" alt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 बेड संख्या </a:t>
            </a:r>
            <a:endParaRPr lang="en-US" alt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8C7A519-C7AD-C443-1C07-1F475BA21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804178"/>
              </p:ext>
            </p:extLst>
          </p:nvPr>
        </p:nvGraphicFramePr>
        <p:xfrm>
          <a:off x="191344" y="1152872"/>
          <a:ext cx="11773307" cy="4724400"/>
        </p:xfrm>
        <a:graphic>
          <a:graphicData uri="http://schemas.openxmlformats.org/drawingml/2006/table">
            <a:tbl>
              <a:tblPr/>
              <a:tblGrid>
                <a:gridCol w="666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2255">
                  <a:extLst>
                    <a:ext uri="{9D8B030D-6E8A-4147-A177-3AD203B41FA5}">
                      <a16:colId xmlns:a16="http://schemas.microsoft.com/office/drawing/2014/main" val="1914998485"/>
                    </a:ext>
                  </a:extLst>
                </a:gridCol>
              </a:tblGrid>
              <a:tr h="3130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Description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2079/80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2080/81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Sanctioned Beds (Government)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0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Sanctioned Beds (Development</a:t>
                      </a:r>
                      <a:r>
                        <a:rPr lang="en-US" sz="2400" baseline="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committee)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</a:t>
                      </a:r>
                      <a:r>
                        <a:rPr lang="en-US" sz="2400" baseline="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</a:t>
                      </a: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perational Beds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Total inpatient beds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Maternity beds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ICU beds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NICU beds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Emergency Department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Geriatric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Isolation Bed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Other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952442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D41B467C-7A69-7BC8-639F-4A23077190CA}"/>
              </a:ext>
            </a:extLst>
          </p:cNvPr>
          <p:cNvSpPr txBox="1">
            <a:spLocks/>
          </p:cNvSpPr>
          <p:nvPr/>
        </p:nvSpPr>
        <p:spPr>
          <a:xfrm>
            <a:off x="803412" y="0"/>
            <a:ext cx="10297144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ne-NP" sz="3600" b="1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मुख्य उपकरणहरुको अवस्था </a:t>
            </a:r>
            <a:endParaRPr 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1BE186-496B-D3AF-9DEE-46EC1FB63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848526"/>
              </p:ext>
            </p:extLst>
          </p:nvPr>
        </p:nvGraphicFramePr>
        <p:xfrm>
          <a:off x="120351" y="688314"/>
          <a:ext cx="11880305" cy="6040512"/>
        </p:xfrm>
        <a:graphic>
          <a:graphicData uri="http://schemas.openxmlformats.org/drawingml/2006/table">
            <a:tbl>
              <a:tblPr/>
              <a:tblGrid>
                <a:gridCol w="1835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0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6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07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Department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Name of equipment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  </a:t>
                      </a:r>
                      <a:endParaRPr lang="ne-NP" sz="2000" b="1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(Based on Minimum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Service Standard)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Quantities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8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Non</a:t>
                      </a:r>
                      <a:r>
                        <a:rPr lang="ne-NP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-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Need Procurement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Emergency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Bipolar Defibrillator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ECG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ER trolley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3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OPD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USG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Dental X-ray machine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8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+mn-ea"/>
                          <a:cs typeface="Kokila" panose="020B0604020202020204" pitchFamily="34" charset="0"/>
                        </a:rPr>
                        <a:t>Hospital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+mn-ea"/>
                          <a:cs typeface="Kokila" panose="020B0604020202020204" pitchFamily="34" charset="0"/>
                        </a:rPr>
                        <a:t> Others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O2 cylinder 40L/Oxygen concentrator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CPAP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Patient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trolley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Medicine trolley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Suction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Nebulizer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CR X-ray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 machine (400 MA/100MA)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Cardiac monitor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Wheel chair 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6056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D41B467C-7A69-7BC8-639F-4A23077190CA}"/>
              </a:ext>
            </a:extLst>
          </p:cNvPr>
          <p:cNvSpPr txBox="1">
            <a:spLocks/>
          </p:cNvSpPr>
          <p:nvPr/>
        </p:nvSpPr>
        <p:spPr>
          <a:xfrm>
            <a:off x="803412" y="0"/>
            <a:ext cx="10297144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मुख्य उपकरणहरुको अवस्था</a:t>
            </a:r>
            <a:r>
              <a:rPr 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…</a:t>
            </a: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256FA7-B0E8-8D1B-1A31-A6A0BE282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050488"/>
              </p:ext>
            </p:extLst>
          </p:nvPr>
        </p:nvGraphicFramePr>
        <p:xfrm>
          <a:off x="112204" y="836801"/>
          <a:ext cx="11960460" cy="5652539"/>
        </p:xfrm>
        <a:graphic>
          <a:graphicData uri="http://schemas.openxmlformats.org/drawingml/2006/table">
            <a:tbl>
              <a:tblPr/>
              <a:tblGrid>
                <a:gridCol w="2383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87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Department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Name of equipment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(Based on Minimum Service Standard)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Quantities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5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Non</a:t>
                      </a:r>
                      <a:r>
                        <a:rPr lang="ne-NP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-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Need Procure</a:t>
                      </a:r>
                      <a:r>
                        <a:rPr lang="ne-NP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80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Labor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Room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Delivery bed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Vaccum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/Forceps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 set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Postnatal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Ward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Baby warmer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Phototherapy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KMC chair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48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OT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Department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OT table/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light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LSCS set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Cautery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Blood and fluid warmer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Ventilator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rgbClr val="FF0000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9BBB59"/>
                      </a:solidFill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4269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D41B467C-7A69-7BC8-639F-4A23077190CA}"/>
              </a:ext>
            </a:extLst>
          </p:cNvPr>
          <p:cNvSpPr txBox="1">
            <a:spLocks/>
          </p:cNvSpPr>
          <p:nvPr/>
        </p:nvSpPr>
        <p:spPr>
          <a:xfrm>
            <a:off x="803412" y="0"/>
            <a:ext cx="10297144" cy="6858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मुख्य उपकरणहरुको अवस्था</a:t>
            </a:r>
            <a:r>
              <a:rPr lang="en-US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…</a:t>
            </a:r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501F200-ED19-52F1-3EF1-6B76A79EA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20568"/>
              </p:ext>
            </p:extLst>
          </p:nvPr>
        </p:nvGraphicFramePr>
        <p:xfrm>
          <a:off x="76200" y="836712"/>
          <a:ext cx="11960460" cy="6158734"/>
        </p:xfrm>
        <a:graphic>
          <a:graphicData uri="http://schemas.openxmlformats.org/drawingml/2006/table">
            <a:tbl>
              <a:tblPr/>
              <a:tblGrid>
                <a:gridCol w="2760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2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9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389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Department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Name of equipment (Based on Minimum Service Standard)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Quantities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Functional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Non</a:t>
                      </a:r>
                      <a:r>
                        <a:rPr lang="ne-NP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-f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unctional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Need procurement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67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Laboratory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cs typeface="Kokila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(Centrifuge, CLIA, Hot air oven, Incubator, Water bathe) 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Auto bio-chemistry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 analyzer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Hematology analyzer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Electrolyte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Microscopes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PT INR machine</a:t>
                      </a:r>
                      <a:endParaRPr lang="ne-NP" sz="2000" baseline="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Colorimeter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43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MCH-FP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Clinic</a:t>
                      </a: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IUCD insertion &amp; removal set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Implants insertion &amp; removal set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11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Hospital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Support Service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(CSSD, Waste Management, Power Supply, Store etc.) </a:t>
                      </a:r>
                      <a:endParaRPr lang="en-US" sz="2000" b="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Autoclave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Washing machine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Vacuum cleaner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Generator (62.5 KVA), Solar, Inverter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473131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nepal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81951"/>
            <a:ext cx="463563" cy="447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Government of Nepal - Wikipedia">
            <a:extLst>
              <a:ext uri="{FF2B5EF4-FFF2-40B4-BE49-F238E27FC236}">
                <a16:creationId xmlns:a16="http://schemas.microsoft.com/office/drawing/2014/main" id="{8C889E56-68BB-4E70-8335-EC0899E3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374" y="81951"/>
            <a:ext cx="721160" cy="60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02F261A-F130-DC3D-8C22-5E1AD55A9D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7743"/>
              </p:ext>
            </p:extLst>
          </p:nvPr>
        </p:nvGraphicFramePr>
        <p:xfrm>
          <a:off x="263352" y="764705"/>
          <a:ext cx="11701300" cy="5014976"/>
        </p:xfrm>
        <a:graphic>
          <a:graphicData uri="http://schemas.openxmlformats.org/drawingml/2006/table">
            <a:tbl>
              <a:tblPr/>
              <a:tblGrid>
                <a:gridCol w="6084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Description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ea typeface="Calibri"/>
                          <a:cs typeface="Kokila" panose="020B0604020202020204" pitchFamily="34" charset="0"/>
                        </a:rPr>
                        <a:t>Details 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1. Number of meetings held in FY 2080/81</a:t>
                      </a:r>
                      <a:endParaRPr lang="en-US" sz="24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 Financial Information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Amount (NPR)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1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2.1. Balance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at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the end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of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Ashad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2080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2.2. Income from service fees, rent, etc.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2.3. Income from donation, grant etc.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4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2.4.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Total expenses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0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2.5. Balance at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 the end of Falgun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w Cen MT" panose="020B0602020104020603" pitchFamily="34" charset="0"/>
                          <a:cs typeface="Kokila" panose="020B0604020202020204" pitchFamily="34" charset="0"/>
                        </a:rPr>
                        <a:t>2080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Calibri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chemeClr val="tx1"/>
                        </a:solidFill>
                        <a:latin typeface="Tw Cen MT" panose="020B0602020104020603" pitchFamily="34" charset="0"/>
                        <a:ea typeface="Times New Roman"/>
                        <a:cs typeface="Kokila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9BBB59"/>
                      </a:solidFill>
                    </a:lnL>
                    <a:lnR w="12700" cmpd="sng">
                      <a:solidFill>
                        <a:srgbClr val="9BBB59"/>
                      </a:solidFill>
                    </a:lnR>
                    <a:lnT w="12700" cmpd="sng">
                      <a:solidFill>
                        <a:srgbClr val="9BBB59"/>
                      </a:solidFill>
                    </a:lnT>
                    <a:lnB w="12700" cmpd="sng">
                      <a:solidFill>
                        <a:srgbClr val="9BBB5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56F4BE8-9CD4-FEDE-6464-82706354AD61}"/>
              </a:ext>
            </a:extLst>
          </p:cNvPr>
          <p:cNvSpPr txBox="1"/>
          <p:nvPr/>
        </p:nvSpPr>
        <p:spPr>
          <a:xfrm>
            <a:off x="875420" y="-27384"/>
            <a:ext cx="10261140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e-NP" sz="36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अस्पताल विकास समिति सम्बन्धि विवरण </a:t>
            </a:r>
            <a:endParaRPr lang="en-US" sz="36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376014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11896</TotalTime>
  <Words>2118</Words>
  <Application>Microsoft Office PowerPoint</Application>
  <PresentationFormat>Widescreen</PresentationFormat>
  <Paragraphs>686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Abadi</vt:lpstr>
      <vt:lpstr>Arial</vt:lpstr>
      <vt:lpstr>Calibri</vt:lpstr>
      <vt:lpstr>Calibri Light</vt:lpstr>
      <vt:lpstr>Gill Sans Nova</vt:lpstr>
      <vt:lpstr>Kokila</vt:lpstr>
      <vt:lpstr>Times New Roman</vt:lpstr>
      <vt:lpstr>Tw Cen MT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 Non-Communicable Diseases 2080/81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तस्विरहरु </vt:lpstr>
      <vt:lpstr>धन्यवाद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Subtle Swirl Template</dc:title>
  <dc:creator>Dipa Pyakurel</dc:creator>
  <cp:lastModifiedBy>Basant Shrestha</cp:lastModifiedBy>
  <cp:revision>810</cp:revision>
  <cp:lastPrinted>2023-08-25T04:34:38Z</cp:lastPrinted>
  <dcterms:modified xsi:type="dcterms:W3CDTF">2024-03-20T04:27:20Z</dcterms:modified>
</cp:coreProperties>
</file>